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0601B1-8025-44AE-BC80-5D365DE88B8C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75D301A-4840-4360-A1CB-573A4D515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44824"/>
            <a:ext cx="8458200" cy="122237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Правоотношения и субъекты права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39821" y="4439384"/>
            <a:ext cx="4217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Обществознание, 9 класс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715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7888" y="332656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Cambria" panose="02040503050406030204" pitchFamily="18" charset="0"/>
              </a:rPr>
              <a:t>В чем </a:t>
            </a:r>
            <a:r>
              <a:rPr lang="ru-RU" sz="3200" b="1" i="1" dirty="0">
                <a:latin typeface="Cambria" panose="02040503050406030204" pitchFamily="18" charset="0"/>
              </a:rPr>
              <a:t>отличие физических лиц от юридических лиц?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6908" y="209545"/>
            <a:ext cx="699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70080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Правоспособность</a:t>
            </a:r>
            <a:r>
              <a:rPr lang="ru-RU" sz="2800" b="1" i="1" dirty="0">
                <a:latin typeface="Cambria" panose="02040503050406030204" pitchFamily="18" charset="0"/>
              </a:rPr>
              <a:t> – способность лица </a:t>
            </a:r>
            <a:r>
              <a:rPr lang="ru-RU" sz="2800" b="1" i="1" u="sng" dirty="0">
                <a:latin typeface="Cambria" panose="02040503050406030204" pitchFamily="18" charset="0"/>
              </a:rPr>
              <a:t>иметь</a:t>
            </a:r>
            <a:r>
              <a:rPr lang="ru-RU" sz="2800" b="1" i="1" dirty="0">
                <a:latin typeface="Cambria" panose="02040503050406030204" pitchFamily="18" charset="0"/>
              </a:rPr>
              <a:t> права и нести обязанности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068960"/>
            <a:ext cx="81392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Дееспособность</a:t>
            </a:r>
            <a:r>
              <a:rPr lang="ru-RU" sz="2800" b="1" i="1" dirty="0">
                <a:latin typeface="Cambria" panose="02040503050406030204" pitchFamily="18" charset="0"/>
              </a:rPr>
              <a:t> – способность своими действиями </a:t>
            </a:r>
            <a:r>
              <a:rPr lang="ru-RU" sz="2800" b="1" i="1" u="sng" dirty="0">
                <a:latin typeface="Cambria" panose="02040503050406030204" pitchFamily="18" charset="0"/>
              </a:rPr>
              <a:t>осуществлять</a:t>
            </a:r>
            <a:r>
              <a:rPr lang="ru-RU" sz="2800" b="1" i="1" dirty="0">
                <a:latin typeface="Cambria" panose="02040503050406030204" pitchFamily="18" charset="0"/>
              </a:rPr>
              <a:t> права и нести обязанности.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49900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возникновения правоспособности и дееспособности у физических и юридических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лиц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4396922"/>
              </p:ext>
            </p:extLst>
          </p:nvPr>
        </p:nvGraphicFramePr>
        <p:xfrm>
          <a:off x="323528" y="1788048"/>
          <a:ext cx="8496944" cy="560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029"/>
                <a:gridCol w="4248915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Физические лица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Юридические лица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flipH="1">
            <a:off x="4569477" y="2348880"/>
            <a:ext cx="2523" cy="31683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70404" y="2564904"/>
            <a:ext cx="39855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u="sng" dirty="0">
                <a:latin typeface="Cambria" panose="02040503050406030204" pitchFamily="18" charset="0"/>
              </a:rPr>
              <a:t>Правоспособность </a:t>
            </a:r>
            <a:r>
              <a:rPr lang="ru-RU" sz="2300" b="1" dirty="0">
                <a:latin typeface="Cambria" panose="02040503050406030204" pitchFamily="18" charset="0"/>
              </a:rPr>
              <a:t>возникает с момента рождения, прекращается </a:t>
            </a:r>
            <a:r>
              <a:rPr lang="ru-RU" sz="2300" b="1" dirty="0" smtClean="0">
                <a:latin typeface="Cambria" panose="02040503050406030204" pitchFamily="18" charset="0"/>
              </a:rPr>
              <a:t>смертью</a:t>
            </a:r>
            <a:endParaRPr lang="ru-RU" sz="2300" b="1" dirty="0"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2564904"/>
            <a:ext cx="4104456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u="sng" dirty="0" smtClean="0">
                <a:latin typeface="Cambria" panose="02040503050406030204" pitchFamily="18" charset="0"/>
              </a:rPr>
              <a:t>Правоспособность </a:t>
            </a:r>
            <a:r>
              <a:rPr lang="ru-RU" sz="2300" b="1" dirty="0">
                <a:latin typeface="Cambria" panose="02040503050406030204" pitchFamily="18" charset="0"/>
              </a:rPr>
              <a:t>и</a:t>
            </a:r>
            <a:r>
              <a:rPr lang="ru-RU" sz="2300" b="1" u="sng" dirty="0">
                <a:latin typeface="Cambria" panose="02040503050406030204" pitchFamily="18" charset="0"/>
              </a:rPr>
              <a:t> </a:t>
            </a:r>
            <a:r>
              <a:rPr lang="ru-RU" sz="2300" b="1" u="sng" dirty="0" smtClean="0">
                <a:latin typeface="Cambria" panose="02040503050406030204" pitchFamily="18" charset="0"/>
              </a:rPr>
              <a:t>дееспособность</a:t>
            </a:r>
            <a:r>
              <a:rPr lang="ru-RU" sz="2300" b="1" dirty="0" smtClean="0">
                <a:latin typeface="Cambria" panose="02040503050406030204" pitchFamily="18" charset="0"/>
              </a:rPr>
              <a:t> возникает</a:t>
            </a:r>
            <a:r>
              <a:rPr lang="ru-RU" sz="2300" b="1" u="sng" dirty="0" smtClean="0">
                <a:latin typeface="Cambria" panose="02040503050406030204" pitchFamily="18" charset="0"/>
              </a:rPr>
              <a:t> </a:t>
            </a:r>
            <a:r>
              <a:rPr lang="ru-RU" sz="2300" b="1" dirty="0">
                <a:latin typeface="Cambria" panose="02040503050406030204" pitchFamily="18" charset="0"/>
              </a:rPr>
              <a:t>одновременно в момент регистрации, прекращается с момента реструктуризации </a:t>
            </a:r>
            <a:r>
              <a:rPr lang="ru-RU" sz="2300" b="1" dirty="0" smtClean="0">
                <a:latin typeface="Cambria" panose="02040503050406030204" pitchFamily="18" charset="0"/>
              </a:rPr>
              <a:t>предприятия</a:t>
            </a:r>
            <a:endParaRPr lang="ru-RU" sz="2300" b="1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094083"/>
            <a:ext cx="390493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u="sng" dirty="0">
                <a:latin typeface="Cambria" panose="02040503050406030204" pitchFamily="18" charset="0"/>
              </a:rPr>
              <a:t>Дееспособность</a:t>
            </a:r>
            <a:r>
              <a:rPr lang="ru-RU" sz="2300" b="1" dirty="0">
                <a:latin typeface="Cambria" panose="02040503050406030204" pitchFamily="18" charset="0"/>
              </a:rPr>
              <a:t> возникает </a:t>
            </a:r>
            <a:r>
              <a:rPr lang="ru-RU" sz="2300" b="1" dirty="0" smtClean="0">
                <a:latin typeface="Cambria" panose="02040503050406030204" pitchFamily="18" charset="0"/>
              </a:rPr>
              <a:t>постепенно</a:t>
            </a:r>
            <a:r>
              <a:rPr lang="ru-RU" dirty="0" smtClean="0"/>
              <a:t>,</a:t>
            </a:r>
          </a:p>
          <a:p>
            <a:r>
              <a:rPr lang="ru-RU" sz="2300" b="1" dirty="0">
                <a:latin typeface="Cambria" panose="02040503050406030204" pitchFamily="18" charset="0"/>
              </a:rPr>
              <a:t>может быть </a:t>
            </a:r>
            <a:r>
              <a:rPr lang="ru-RU" sz="2300" b="1" dirty="0" smtClean="0">
                <a:latin typeface="Cambria" panose="02040503050406030204" pitchFamily="18" charset="0"/>
              </a:rPr>
              <a:t>ограничена судебным решением</a:t>
            </a:r>
            <a:endParaRPr lang="ru-RU" sz="2300" b="1" dirty="0">
              <a:latin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05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2952" y="209544"/>
            <a:ext cx="699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9544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Cambria" panose="02040503050406030204" pitchFamily="18" charset="0"/>
              </a:rPr>
              <a:t>Как вы думаете, обладают ли правоспособностью следующие категории российских </a:t>
            </a:r>
            <a:r>
              <a:rPr lang="ru-RU" sz="3200" b="1" i="1" dirty="0" smtClean="0">
                <a:latin typeface="Cambria" panose="02040503050406030204" pitchFamily="18" charset="0"/>
              </a:rPr>
              <a:t>граждан:</a:t>
            </a:r>
            <a:endParaRPr lang="ru-RU" sz="3200" b="1" i="1" dirty="0">
              <a:latin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398" y="4261738"/>
            <a:ext cx="7556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Cambria" panose="02040503050406030204" pitchFamily="18" charset="0"/>
              </a:rPr>
              <a:t>Лица, уехавшие на заработки в другое государство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2952" y="1988840"/>
            <a:ext cx="81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Cambria" panose="02040503050406030204" pitchFamily="18" charset="0"/>
              </a:rPr>
              <a:t>Лица с расстройствами психического здоровья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8398" y="2636912"/>
            <a:ext cx="805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Cambria" panose="02040503050406030204" pitchFamily="18" charset="0"/>
              </a:rPr>
              <a:t>Лица, отбывающие наказание в местах лишения свободы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2952" y="3634740"/>
            <a:ext cx="6164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Cambria" panose="02040503050406030204" pitchFamily="18" charset="0"/>
              </a:rPr>
              <a:t>Лица, не достигшие 14-летнего возраста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1365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76782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Домашнее задание: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127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Cambria" panose="02040503050406030204" pitchFamily="18" charset="0"/>
              </a:rPr>
              <a:t>§ </a:t>
            </a:r>
            <a:r>
              <a:rPr lang="ru-RU" sz="3600" dirty="0">
                <a:latin typeface="Cambria" panose="02040503050406030204" pitchFamily="18" charset="0"/>
              </a:rPr>
              <a:t>9, вопросы («в классе и дома») № 2, 3 – письменно.</a:t>
            </a:r>
          </a:p>
        </p:txBody>
      </p:sp>
    </p:spTree>
    <p:extLst>
      <p:ext uri="{BB962C8B-B14F-4D97-AF65-F5344CB8AC3E}">
        <p14:creationId xmlns="" xmlns:p14="http://schemas.microsoft.com/office/powerpoint/2010/main" val="155254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Устный опрос:</a:t>
            </a:r>
          </a:p>
          <a:p>
            <a:pPr lvl="0"/>
            <a:endParaRPr lang="ru-RU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Cambria" panose="02040503050406030204" pitchFamily="18" charset="0"/>
              </a:rPr>
              <a:t>В </a:t>
            </a:r>
            <a:r>
              <a:rPr lang="ru-RU" sz="2400" dirty="0">
                <a:latin typeface="Cambria" panose="02040503050406030204" pitchFamily="18" charset="0"/>
              </a:rPr>
              <a:t>чем смысл формулировки: </a:t>
            </a:r>
            <a:endParaRPr lang="ru-RU" sz="2400" dirty="0" smtClean="0">
              <a:latin typeface="Cambria" panose="02040503050406030204" pitchFamily="18" charset="0"/>
            </a:endParaRPr>
          </a:p>
          <a:p>
            <a:pPr lvl="0"/>
            <a:r>
              <a:rPr lang="ru-RU" sz="2400" dirty="0">
                <a:latin typeface="Cambria" panose="02040503050406030204" pitchFamily="18" charset="0"/>
              </a:rPr>
              <a:t> </a:t>
            </a:r>
            <a:r>
              <a:rPr lang="ru-RU" sz="2400" dirty="0" smtClean="0">
                <a:latin typeface="Cambria" panose="02040503050406030204" pitchFamily="18" charset="0"/>
              </a:rPr>
              <a:t>   право </a:t>
            </a:r>
            <a:r>
              <a:rPr lang="ru-RU" sz="2400" dirty="0">
                <a:latin typeface="Cambria" panose="02040503050406030204" pitchFamily="18" charset="0"/>
              </a:rPr>
              <a:t>определяет меру свободы и равенства людей в обществе</a:t>
            </a:r>
            <a:r>
              <a:rPr lang="ru-RU" sz="2400" dirty="0" smtClean="0">
                <a:latin typeface="Cambria" panose="02040503050406030204" pitchFamily="18" charset="0"/>
              </a:rPr>
              <a:t>?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844" y="2814027"/>
            <a:ext cx="8326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 startAt="2"/>
            </a:pPr>
            <a:r>
              <a:rPr lang="ru-RU" sz="2400" dirty="0">
                <a:latin typeface="Cambria" panose="02040503050406030204" pitchFamily="18" charset="0"/>
              </a:rPr>
              <a:t>Почему закон является нормативным актом высшей юридической силы?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844" y="4028871"/>
            <a:ext cx="83266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 startAt="3"/>
            </a:pPr>
            <a:r>
              <a:rPr lang="ru-RU" sz="2400" dirty="0">
                <a:latin typeface="Cambria" panose="02040503050406030204" pitchFamily="18" charset="0"/>
              </a:rPr>
              <a:t>Объясните, почему существует множество отраслей права. Как вы оцениваете необходимость иметь их в таком количестве в одной стране?</a:t>
            </a:r>
          </a:p>
        </p:txBody>
      </p:sp>
    </p:spTree>
    <p:extLst>
      <p:ext uri="{BB962C8B-B14F-4D97-AF65-F5344CB8AC3E}">
        <p14:creationId xmlns="" xmlns:p14="http://schemas.microsoft.com/office/powerpoint/2010/main" val="392016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Правоотношение</a:t>
            </a:r>
            <a:r>
              <a:rPr lang="ru-RU" sz="2800" b="1" i="1" dirty="0">
                <a:latin typeface="Cambria" panose="02040503050406030204" pitchFamily="18" charset="0"/>
              </a:rPr>
              <a:t> </a:t>
            </a:r>
            <a:r>
              <a:rPr lang="ru-RU" sz="2800" b="1" dirty="0">
                <a:latin typeface="Cambria" panose="02040503050406030204" pitchFamily="18" charset="0"/>
              </a:rPr>
              <a:t>- </a:t>
            </a:r>
            <a:r>
              <a:rPr lang="ru-RU" sz="2800" b="1" i="1" dirty="0">
                <a:latin typeface="Cambria" panose="02040503050406030204" pitchFamily="18" charset="0"/>
              </a:rPr>
              <a:t>социальное отношение, регулируемое нормами права, его участники имеют юридические права и обязанности, которые обеспечиваются силой государства.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532" y="3296404"/>
            <a:ext cx="5034936" cy="33146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781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787" y="260646"/>
            <a:ext cx="87420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правоотношений: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340768"/>
            <a:ext cx="77342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Cambria" panose="02040503050406030204" pitchFamily="18" charset="0"/>
              </a:rPr>
              <a:t>1. </a:t>
            </a:r>
            <a:r>
              <a:rPr lang="ru-RU" sz="4000" dirty="0" smtClean="0">
                <a:latin typeface="Cambria" panose="02040503050406030204" pitchFamily="18" charset="0"/>
              </a:rPr>
              <a:t>Регулируются </a:t>
            </a:r>
            <a:r>
              <a:rPr lang="ru-RU" sz="4000" dirty="0">
                <a:latin typeface="Cambria" panose="02040503050406030204" pitchFamily="18" charset="0"/>
              </a:rPr>
              <a:t>нормами права</a:t>
            </a:r>
            <a:r>
              <a:rPr lang="ru-RU" sz="4000" dirty="0" smtClean="0">
                <a:latin typeface="Cambria" panose="02040503050406030204" pitchFamily="18" charset="0"/>
              </a:rPr>
              <a:t>.</a:t>
            </a:r>
            <a:endParaRPr lang="ru-RU" sz="4000" dirty="0"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204864"/>
            <a:ext cx="68997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Cambria" panose="02040503050406030204" pitchFamily="18" charset="0"/>
              </a:rPr>
              <a:t>2. Охраняются государством.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068960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Cambria" panose="02040503050406030204" pitchFamily="18" charset="0"/>
              </a:rPr>
              <a:t>3. Предполагают наличие прав и обязанностей.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973" y="4398258"/>
            <a:ext cx="2932061" cy="23535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303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Субъекты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(участники правоотношений)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5400000">
            <a:off x="1681479" y="2149445"/>
            <a:ext cx="1178917" cy="425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6176462" y="2149447"/>
            <a:ext cx="1178921" cy="4256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536" y="3068960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Физические лица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4088" y="3140968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Юридические лица</a:t>
            </a:r>
          </a:p>
        </p:txBody>
      </p:sp>
      <p:pic>
        <p:nvPicPr>
          <p:cNvPr id="1026" name="Picture 2" descr="&amp;Icy;&amp;ncy;&amp;dcy;&amp;icy;&amp;vcy;&amp;icy;&amp;dcy;&amp;ucy;&amp;acy;&amp;lcy;&amp;softcy;&amp;ncy;&amp;ocy;&amp;iecy; &amp;Pcy;&amp;rcy;&amp;iecy;&amp;dcy;&amp;pcy;&amp;rcy;&amp;icy;&amp;ncy;&amp;icy;&amp;mcy;&amp;acy;&amp;tcy;&amp;iecy;&amp;lcy;&amp;softcy;&amp;scy;&amp;tcy;&amp;vcy;&amp;ocy; - &amp;Scy;&amp;tcy;&amp;rcy;&amp;acy;&amp;ncy;&amp;icy;&amp;tscy;&amp;acy;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35" y="4581128"/>
            <a:ext cx="3339804" cy="22248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YUcy;&amp;rcy;&amp;icy;&amp;dcy;&amp;icy;&amp;chcy;&amp;iecy;&amp;scy;&amp;kcy;&amp;icy;&amp;iecy; &amp;ucy;&amp;scy;&amp;lcy;&amp;ucy;&amp;gcy;&amp;icy; &amp;vcy; &amp;Mcy;&amp;ocy;&amp;scy;&amp;kcy;&amp;vcy;&amp;iecy; &amp;fcy;&amp;icy;&amp;zcy;&amp;icy;&amp;chcy;&amp;iecy;&amp;scy;&amp;kcy;&amp;icy;&amp;mcy; &amp;icy; &amp;yucy;&amp;rcy;&amp;icy;&amp;dcy;&amp;icy;&amp;chcy;&amp;iecy;&amp;scy;&amp;kcy;&amp;icy;&amp;mcy; &amp;lcy;&amp;icy;&amp;tscy;&amp;acy;&amp;mcy;. &amp;Pcy;&amp;rcy;&amp;iecy;&amp;dcy;&amp;ocy;&amp;scy;&amp;tcy;&amp;acy;&amp;vcy;&amp;lcy;&amp;iecy;&amp;ncy;&amp;icy;&amp;iecy; &amp;yucy;&amp;rcy;&amp;icy;&amp;dcy;&amp;icy;&amp;chcy;&amp;iecy;&amp;scy;&amp;kcy;&amp;icy;&amp;khcy; &amp;ucy;&amp;scy;&amp;lcy;&amp;ucy;&amp;gcy; &amp;vcy; &amp;Vcy;&amp;Acy;&amp;Ocy;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370" y="4581128"/>
            <a:ext cx="2661103" cy="2244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7738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Объект</a:t>
            </a:r>
            <a:b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(то, по поводу чего возникает правоотношение)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5400000">
            <a:off x="1468648" y="1909614"/>
            <a:ext cx="1178917" cy="425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6571635" y="1909614"/>
            <a:ext cx="1178917" cy="425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9" y="2875002"/>
            <a:ext cx="3744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Конкретная жизненная ситуация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39" y="2875002"/>
            <a:ext cx="40324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Поведение или действие (бездействие)</a:t>
            </a:r>
          </a:p>
        </p:txBody>
      </p:sp>
      <p:pic>
        <p:nvPicPr>
          <p:cNvPr id="3074" name="Picture 2" descr="&amp;Bcy;&amp;icy;&amp;rcy;&amp;yucy;&amp;lcy;&amp;iecy;&amp;vcy;&amp;ocy;-&amp;pcy;&amp;ocy;&amp;gcy;&amp;rcy;&amp;ocy;&amp;mcy;&amp;ncy;&amp;o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8" y="4006143"/>
            <a:ext cx="4032449" cy="26882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&amp;YUcy;&amp;rcy;&amp;icy;&amp;dcy;&amp;icy;&amp;chcy;&amp;iecy;&amp;scy;&amp;kcy;&amp;acy;&amp;yacy; &amp;icy;&amp;ncy;&amp;fcy;&amp;ocy;&amp;rcy;&amp;mcy;&amp;acy;&amp;tscy;&amp;icy;&amp;yacy; &amp;Gcy;&amp;dcy;&amp;iecy; &amp;Mcy;&amp;ocy;&amp;yacy; &amp;Kcy;&amp;vcy;&amp;acy;&amp;rcy;&amp;tcy;&amp;icy;&amp;r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982679"/>
            <a:ext cx="3534338" cy="2735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8209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288" y="260648"/>
            <a:ext cx="85060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Содержание правоотношений 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5400000">
            <a:off x="1279384" y="1550733"/>
            <a:ext cx="1178917" cy="425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6571635" y="1550732"/>
            <a:ext cx="1178917" cy="425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9715" y="2636912"/>
            <a:ext cx="34361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Права участников правоотношений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2646556"/>
            <a:ext cx="4320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Обязанности участников правоотношений</a:t>
            </a:r>
          </a:p>
        </p:txBody>
      </p:sp>
      <p:pic>
        <p:nvPicPr>
          <p:cNvPr id="4098" name="Picture 2" descr="&amp;Fcy;&amp;ocy;&amp;rcy;&amp;mcy;&amp;ycy; &amp;rcy;&amp;iecy;&amp;ocy;&amp;rcy;&amp;gcy;&amp;acy;&amp;ncy;&amp;icy;&amp;zcy;&amp;acy;&amp;tscy;&amp;icy;&amp;icy; &amp;yucy;&amp;rcy;&amp;icy;&amp;dcy;&amp;icy;&amp;chcy;&amp;iecy;&amp;scy;&amp;kcy;&amp;ocy;&amp;gcy;&amp;ocy; &amp;lcy;&amp;icy;&amp;ts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02935"/>
            <a:ext cx="4237977" cy="31784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7545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989574"/>
              </p:ext>
            </p:extLst>
          </p:nvPr>
        </p:nvGraphicFramePr>
        <p:xfrm>
          <a:off x="395535" y="769441"/>
          <a:ext cx="8352929" cy="5904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4958"/>
                <a:gridCol w="2208888"/>
                <a:gridCol w="2090195"/>
                <a:gridCol w="2208888"/>
              </a:tblGrid>
              <a:tr h="1073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Субъекты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 </a:t>
                      </a:r>
                      <a:endParaRPr lang="ru-RU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Объекты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 </a:t>
                      </a:r>
                      <a:endParaRPr lang="ru-RU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Права</a:t>
                      </a:r>
                      <a:endParaRPr lang="ru-RU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Обязанности</a:t>
                      </a:r>
                      <a:endParaRPr lang="ru-RU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71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Гр. Петров и Иванов</a:t>
                      </a:r>
                      <a:endParaRPr lang="ru-RU" sz="23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/>
                          <a:latin typeface="Cambria" panose="02040503050406030204" pitchFamily="18" charset="0"/>
                        </a:rPr>
                        <a:t>Арендная плата</a:t>
                      </a:r>
                      <a:endParaRPr lang="ru-RU" sz="2300" dirty="0"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>
                          <a:effectLst/>
                          <a:latin typeface="Cambria" panose="02040503050406030204" pitchFamily="18" charset="0"/>
                        </a:rPr>
                        <a:t>Юр. право гр. Иванова на получение аренд. платы</a:t>
                      </a:r>
                      <a:endParaRPr lang="ru-RU" sz="2300"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/>
                          <a:latin typeface="Cambria" panose="02040503050406030204" pitchFamily="18" charset="0"/>
                        </a:rPr>
                        <a:t>Юр. обязанность гр. Петрова оплатить аренду квартиры</a:t>
                      </a:r>
                      <a:endParaRPr lang="ru-RU" sz="2300" dirty="0"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39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Гражданин Сидоров, строительная компания «Орбита»</a:t>
                      </a:r>
                      <a:endParaRPr lang="ru-RU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>
                          <a:effectLst/>
                          <a:latin typeface="Cambria" panose="02040503050406030204" pitchFamily="18" charset="0"/>
                        </a:rPr>
                        <a:t>Объект недвижимости - коттедж</a:t>
                      </a:r>
                      <a:endParaRPr lang="ru-RU" sz="2300"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>
                          <a:effectLst/>
                          <a:latin typeface="Cambria" panose="02040503050406030204" pitchFamily="18" charset="0"/>
                        </a:rPr>
                        <a:t>Юр. право гр. Сидорова на получение коттеджа </a:t>
                      </a:r>
                      <a:endParaRPr lang="ru-RU" sz="2300"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dirty="0">
                          <a:effectLst/>
                          <a:latin typeface="Cambria" panose="02040503050406030204" pitchFamily="18" charset="0"/>
                        </a:rPr>
                        <a:t>Юр. обязанность строительной компании «Орбита» построить коттедж</a:t>
                      </a:r>
                      <a:endParaRPr lang="ru-RU" sz="2300" dirty="0"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6851" marR="668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0"/>
            <a:ext cx="85306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«Элементы правоотношений» </a:t>
            </a:r>
          </a:p>
        </p:txBody>
      </p:sp>
    </p:spTree>
    <p:extLst>
      <p:ext uri="{BB962C8B-B14F-4D97-AF65-F5344CB8AC3E}">
        <p14:creationId xmlns="" xmlns:p14="http://schemas.microsoft.com/office/powerpoint/2010/main" val="118762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798970"/>
              </p:ext>
            </p:extLst>
          </p:nvPr>
        </p:nvGraphicFramePr>
        <p:xfrm>
          <a:off x="323528" y="1472858"/>
          <a:ext cx="8496944" cy="560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029"/>
                <a:gridCol w="4248915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Физические лица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Юридические лица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5045" y="0"/>
            <a:ext cx="914904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Субъекты </a:t>
            </a:r>
            <a:r>
              <a:rPr lang="ru-RU" alt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(участники) </a:t>
            </a:r>
            <a:r>
              <a:rPr lang="ru-RU" alt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правоотношений</a:t>
            </a:r>
            <a:endParaRPr lang="ru-RU" alt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714876" y="1428736"/>
            <a:ext cx="2523" cy="31683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920115" y="5733256"/>
            <a:ext cx="3298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Гражданин Иванов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6215082"/>
            <a:ext cx="3813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Иностранный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турист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5143512"/>
            <a:ext cx="3868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Лицо без гражданства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4572008"/>
            <a:ext cx="1596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Адвокат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714752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Фонд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помощи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бездомным животным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071678"/>
            <a:ext cx="40793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Общеобразовательная школа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2857496"/>
            <a:ext cx="40793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Фирма по продаже недвижимости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373213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56 -0.51134 L -0.12621 -0.51134 C -0.06996 -0.51134 -0.00017 -0.37153 -0.00017 -0.25695 L -0.00017 -0.00162 " pathEditMode="relative" rAng="5400000" ptsTypes="FfFF">
                                      <p:cBhvr>
                                        <p:cTn id="20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69" y="2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162 L -0.00018 -0.25162 C -0.00018 -0.36365 0.06875 -0.50162 0.12482 -0.50162 L 0.24982 -0.50162 " pathEditMode="relative" rAng="0" ptsTypes="FfFF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9 -0.45925 L -0.13003 -0.45925 C -0.07187 -0.45925 -0.00017 -0.34189 -0.00017 -0.24652 L -0.00017 -0.0331 " pathEditMode="relative" rAng="5400000" ptsTypes="FfFF">
                                      <p:cBhvr>
                                        <p:cTn id="36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2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9 1.11111E-6 L 0.01319 -0.16551 C 0.01319 -0.23912 -0.05226 -0.33102 -0.10573 -0.33102 L -0.22535 -0.33102 " pathEditMode="relative" rAng="16200000" ptsTypes="FfFF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27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1 -4.44444E-6 L -0.01041 -0.1581 C -0.01041 -0.22847 0.05608 -0.31504 0.11042 -0.31504 L 0.23177 -0.31504 " pathEditMode="relative" rAng="0" ptsTypes="FfFF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1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9 4.07407E-6 L 0.01319 -0.125 C 0.01319 -0.18102 -0.05573 -0.25 -0.11181 -0.25 L -0.23681 -0.25 " pathEditMode="relative" rAng="10800000" ptsTypes="FfFF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0007 L 0.03785 -0.08564 C 0.03785 -0.12384 0.10712 -0.17106 0.16354 -0.17106 L 0.28993 -0.17106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build="allAtOnce"/>
      <p:bldP spid="12" grpId="1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169</TotalTime>
  <Words>356</Words>
  <Application>Microsoft Office PowerPoint</Application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Правоотношения и субъекты права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Правоотношения и субъекты права</dc:title>
  <dc:creator>Евгения Терлеева</dc:creator>
  <cp:lastModifiedBy>ISR05DAGM2245048</cp:lastModifiedBy>
  <cp:revision>23</cp:revision>
  <dcterms:created xsi:type="dcterms:W3CDTF">2015-04-27T14:59:44Z</dcterms:created>
  <dcterms:modified xsi:type="dcterms:W3CDTF">2019-11-30T04:35:48Z</dcterms:modified>
</cp:coreProperties>
</file>