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0" r:id="rId1"/>
  </p:sldMasterIdLst>
  <p:sldIdLst>
    <p:sldId id="256" r:id="rId2"/>
    <p:sldId id="257" r:id="rId3"/>
    <p:sldId id="272" r:id="rId4"/>
    <p:sldId id="258" r:id="rId5"/>
    <p:sldId id="262" r:id="rId6"/>
    <p:sldId id="261" r:id="rId7"/>
    <p:sldId id="263" r:id="rId8"/>
    <p:sldId id="264" r:id="rId9"/>
    <p:sldId id="265" r:id="rId10"/>
    <p:sldId id="270" r:id="rId11"/>
    <p:sldId id="266" r:id="rId12"/>
    <p:sldId id="267" r:id="rId13"/>
    <p:sldId id="268" r:id="rId14"/>
    <p:sldId id="269" r:id="rId15"/>
    <p:sldId id="271" r:id="rId16"/>
  </p:sldIdLst>
  <p:sldSz cx="9144000" cy="6858000" type="screen4x3"/>
  <p:notesSz cx="6858000" cy="9144000"/>
  <p:defaultTextStyle>
    <a:defPPr>
      <a:defRPr lang="pl-P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CC"/>
    <a:srgbClr val="CC9900"/>
    <a:srgbClr val="FFFF00"/>
    <a:srgbClr val="0C670E"/>
    <a:srgbClr val="120643"/>
    <a:srgbClr val="12054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00"/>
    <p:restoredTop sz="94600"/>
  </p:normalViewPr>
  <p:slideViewPr>
    <p:cSldViewPr>
      <p:cViewPr varScale="1">
        <p:scale>
          <a:sx n="86" d="100"/>
          <a:sy n="86" d="100"/>
        </p:scale>
        <p:origin x="-10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1752600" y="990600"/>
            <a:ext cx="6400800" cy="2514600"/>
          </a:xfrm>
          <a:solidFill>
            <a:schemeClr val="bg1"/>
          </a:solidFill>
          <a:ln w="76200" cmpd="tri">
            <a:solidFill>
              <a:schemeClr val="folHlink"/>
            </a:solidFill>
          </a:ln>
        </p:spPr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2355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752600" y="3886200"/>
            <a:ext cx="6400800" cy="1752600"/>
          </a:xfrm>
          <a:ln w="6350"/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dt" sz="half" idx="2"/>
          </p:nvPr>
        </p:nvSpPr>
        <p:spPr>
          <a:xfrm>
            <a:off x="914400" y="64008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ftr" sz="quarter" idx="3"/>
          </p:nvPr>
        </p:nvSpPr>
        <p:spPr>
          <a:xfrm>
            <a:off x="3505200" y="64008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23560" name="Rectangle 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37E14BF5-49CF-4FD7-AD51-4776DA76659C}" type="slidenum">
              <a:rPr lang="ru-RU"/>
              <a:pPr/>
              <a:t>‹#›</a:t>
            </a:fld>
            <a:endParaRPr lang="ru-RU"/>
          </a:p>
        </p:txBody>
      </p:sp>
      <p:grpSp>
        <p:nvGrpSpPr>
          <p:cNvPr id="23564" name="Group 12"/>
          <p:cNvGrpSpPr>
            <a:grpSpLocks/>
          </p:cNvGrpSpPr>
          <p:nvPr/>
        </p:nvGrpSpPr>
        <p:grpSpPr bwMode="auto">
          <a:xfrm>
            <a:off x="0" y="0"/>
            <a:ext cx="6362700" cy="6858000"/>
            <a:chOff x="0" y="0"/>
            <a:chExt cx="4008" cy="4320"/>
          </a:xfrm>
        </p:grpSpPr>
        <p:pic>
          <p:nvPicPr>
            <p:cNvPr id="23554" name="Picture 2" descr="Expbanna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invGray">
            <a:xfrm>
              <a:off x="0" y="0"/>
              <a:ext cx="432" cy="4320"/>
            </a:xfrm>
            <a:prstGeom prst="rect">
              <a:avLst/>
            </a:prstGeom>
            <a:noFill/>
          </p:spPr>
        </p:pic>
        <p:pic>
          <p:nvPicPr>
            <p:cNvPr id="23561" name="Picture 9" descr="EXPHORSA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208" y="3600"/>
              <a:ext cx="1800" cy="60"/>
            </a:xfrm>
            <a:prstGeom prst="rect">
              <a:avLst/>
            </a:prstGeom>
            <a:noFill/>
          </p:spPr>
        </p:pic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3D6C46-2A4C-4AFB-9913-66EC5631318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96100" y="381000"/>
            <a:ext cx="19431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066800" y="381000"/>
            <a:ext cx="56769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EDF809-329D-4F69-98D7-295BCD5C600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381000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1066800" y="1752600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29200" y="1752600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38200" y="64008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429000" y="64008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010400" y="64008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E0ED1F64-70ED-4B06-9BA1-9046E0A7B0C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381000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1066800" y="1752600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5029200" y="17526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5029200" y="38862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838200" y="64008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3429000" y="64008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7010400" y="64008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CC4999E7-D98E-4468-A911-B9445D077B7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381000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066800" y="1752600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029200" y="1752600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38200" y="64008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429000" y="64008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010400" y="64008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4B6B5E43-9042-469E-BE61-7D7F0468153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A29C1E-BD0F-475B-BD79-B150258FB4C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770458-E547-40BC-941C-5B5A7566348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066800" y="17526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29200" y="17526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828218-FCC7-47C1-8FD6-9BB547F3C69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D41FFEB-F43F-41D0-B489-8066ADC8127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B87D36-8B51-41A2-9BFA-18BDD6D59A4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865BFF-46F3-4673-89AC-1B0DD71D232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AE30E8-8971-48CD-A6DE-482568394A8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C9CA06-B9BE-4776-B792-58B9C66C645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538" name="Group 10"/>
          <p:cNvGrpSpPr>
            <a:grpSpLocks/>
          </p:cNvGrpSpPr>
          <p:nvPr/>
        </p:nvGrpSpPr>
        <p:grpSpPr bwMode="auto">
          <a:xfrm>
            <a:off x="0" y="0"/>
            <a:ext cx="8915400" cy="6858000"/>
            <a:chOff x="0" y="0"/>
            <a:chExt cx="5616" cy="4320"/>
          </a:xfrm>
        </p:grpSpPr>
        <p:pic>
          <p:nvPicPr>
            <p:cNvPr id="22530" name="Picture 2" descr="Expbanna"/>
            <p:cNvPicPr>
              <a:picLocks noChangeAspect="1" noChangeArrowheads="1"/>
            </p:cNvPicPr>
            <p:nvPr/>
          </p:nvPicPr>
          <p:blipFill>
            <a:blip r:embed="rId17" cstate="print"/>
            <a:srcRect/>
            <a:stretch>
              <a:fillRect/>
            </a:stretch>
          </p:blipFill>
          <p:spPr bwMode="invGray">
            <a:xfrm>
              <a:off x="0" y="0"/>
              <a:ext cx="432" cy="4320"/>
            </a:xfrm>
            <a:prstGeom prst="rect">
              <a:avLst/>
            </a:prstGeom>
            <a:noFill/>
          </p:spPr>
        </p:pic>
        <p:sp>
          <p:nvSpPr>
            <p:cNvPr id="22531" name="Rectangle 3"/>
            <p:cNvSpPr>
              <a:spLocks noChangeArrowheads="1"/>
            </p:cNvSpPr>
            <p:nvPr/>
          </p:nvSpPr>
          <p:spPr bwMode="grayWhite">
            <a:xfrm>
              <a:off x="576" y="144"/>
              <a:ext cx="5040" cy="3888"/>
            </a:xfrm>
            <a:prstGeom prst="rect">
              <a:avLst/>
            </a:prstGeom>
            <a:solidFill>
              <a:schemeClr val="bg1"/>
            </a:solidFill>
            <a:ln w="76200" cmpd="tri">
              <a:solidFill>
                <a:schemeClr val="folHlink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22532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810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2533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7526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22534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38200" y="64008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0" hangingPunct="0">
              <a:defRPr sz="1400">
                <a:solidFill>
                  <a:schemeClr val="bg2"/>
                </a:solidFill>
              </a:defRPr>
            </a:lvl1pPr>
          </a:lstStyle>
          <a:p>
            <a:endParaRPr lang="ru-RU"/>
          </a:p>
        </p:txBody>
      </p:sp>
      <p:sp>
        <p:nvSpPr>
          <p:cNvPr id="22535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4008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400">
                <a:solidFill>
                  <a:schemeClr val="bg2"/>
                </a:solidFill>
              </a:defRPr>
            </a:lvl1pPr>
          </a:lstStyle>
          <a:p>
            <a:endParaRPr lang="ru-RU"/>
          </a:p>
        </p:txBody>
      </p:sp>
      <p:sp>
        <p:nvSpPr>
          <p:cNvPr id="22536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4008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400">
                <a:solidFill>
                  <a:schemeClr val="bg2"/>
                </a:solidFill>
              </a:defRPr>
            </a:lvl1pPr>
          </a:lstStyle>
          <a:p>
            <a:fld id="{8970AD8E-5558-46B0-B0A4-01F7EB478F1D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  <p:sldLayoutId id="2147483663" r:id="rId13"/>
    <p:sldLayoutId id="2147483664" r:id="rId14"/>
  </p:sldLayoutIdLst>
  <p:txStyles>
    <p:titleStyle>
      <a:lvl1pPr algn="l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Blip>
          <a:blip r:embed="rId18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71550" y="1773238"/>
            <a:ext cx="5113338" cy="2514600"/>
          </a:xfrm>
          <a:ln/>
        </p:spPr>
        <p:txBody>
          <a:bodyPr/>
          <a:lstStyle/>
          <a:p>
            <a:r>
              <a:rPr lang="ru-RU"/>
              <a:t>Тема:</a:t>
            </a:r>
            <a:br>
              <a:rPr lang="ru-RU"/>
            </a:br>
            <a:r>
              <a:rPr lang="ru-RU" b="1">
                <a:solidFill>
                  <a:srgbClr val="0C670E"/>
                </a:solidFill>
              </a:rPr>
              <a:t>Кто стоит на </a:t>
            </a:r>
            <a:br>
              <a:rPr lang="ru-RU" b="1">
                <a:solidFill>
                  <a:srgbClr val="0C670E"/>
                </a:solidFill>
              </a:rPr>
            </a:br>
            <a:r>
              <a:rPr lang="ru-RU" b="1">
                <a:solidFill>
                  <a:srgbClr val="0C670E"/>
                </a:solidFill>
              </a:rPr>
              <a:t>      страже закона.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103688" y="4508500"/>
            <a:ext cx="4468840" cy="166211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2400" dirty="0"/>
              <a:t> Урок по обществознанию </a:t>
            </a:r>
          </a:p>
          <a:p>
            <a:pPr>
              <a:lnSpc>
                <a:spcPct val="90000"/>
              </a:lnSpc>
            </a:pPr>
            <a:r>
              <a:rPr lang="ru-RU" sz="2400" dirty="0"/>
              <a:t>  в 7 классе. </a:t>
            </a:r>
          </a:p>
        </p:txBody>
      </p:sp>
      <p:pic>
        <p:nvPicPr>
          <p:cNvPr id="43012" name="Picture 4" descr="суд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43663" y="188913"/>
            <a:ext cx="2552700" cy="35782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>
                <a:solidFill>
                  <a:srgbClr val="0C670E"/>
                </a:solidFill>
                <a:latin typeface="Arial" charset="0"/>
              </a:rPr>
              <a:t>   Презумпция невиновности:</a:t>
            </a:r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900113" y="1628775"/>
            <a:ext cx="3810000" cy="467995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endParaRPr lang="ru-RU" sz="2800"/>
          </a:p>
          <a:p>
            <a:pPr>
              <a:lnSpc>
                <a:spcPct val="90000"/>
              </a:lnSpc>
              <a:buFontTx/>
              <a:buNone/>
            </a:pPr>
            <a:r>
              <a:rPr lang="ru-RU" sz="2800">
                <a:solidFill>
                  <a:schemeClr val="tx2"/>
                </a:solidFill>
                <a:latin typeface="Arial" charset="0"/>
              </a:rPr>
              <a:t>       «…обвиняемый считается </a:t>
            </a:r>
            <a:r>
              <a:rPr lang="ru-RU" sz="2800" i="1" u="sng">
                <a:solidFill>
                  <a:schemeClr val="tx2"/>
                </a:solidFill>
                <a:latin typeface="Arial" charset="0"/>
              </a:rPr>
              <a:t>невиновным</a:t>
            </a:r>
            <a:r>
              <a:rPr lang="ru-RU" sz="2800">
                <a:solidFill>
                  <a:schemeClr val="tx2"/>
                </a:solidFill>
                <a:latin typeface="Arial" charset="0"/>
              </a:rPr>
              <a:t> до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2800">
                <a:solidFill>
                  <a:schemeClr val="tx2"/>
                </a:solidFill>
                <a:latin typeface="Arial" charset="0"/>
              </a:rPr>
              <a:t>    тех пор, пока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2800">
                <a:solidFill>
                  <a:schemeClr val="tx2"/>
                </a:solidFill>
                <a:latin typeface="Arial" charset="0"/>
              </a:rPr>
              <a:t>                  его вина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2800">
                <a:solidFill>
                  <a:schemeClr val="tx2"/>
                </a:solidFill>
                <a:latin typeface="Arial" charset="0"/>
              </a:rPr>
              <a:t>   не будет доказана в установленном законом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2800">
                <a:solidFill>
                  <a:schemeClr val="tx2"/>
                </a:solidFill>
                <a:latin typeface="Arial" charset="0"/>
              </a:rPr>
              <a:t>                порядке».</a:t>
            </a:r>
          </a:p>
        </p:txBody>
      </p:sp>
      <p:pic>
        <p:nvPicPr>
          <p:cNvPr id="80903" name="Picture 7" descr="суд1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572000" y="1628775"/>
            <a:ext cx="4248150" cy="42481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>
                <a:solidFill>
                  <a:srgbClr val="0C670E"/>
                </a:solidFill>
                <a:latin typeface="Arial" charset="0"/>
              </a:rPr>
              <a:t>        </a:t>
            </a:r>
            <a:r>
              <a:rPr lang="ru-RU" sz="3600" dirty="0">
                <a:solidFill>
                  <a:srgbClr val="0C670E"/>
                </a:solidFill>
                <a:latin typeface="Arial" charset="0"/>
              </a:rPr>
              <a:t>Органы внутренних дел </a:t>
            </a:r>
            <a:br>
              <a:rPr lang="ru-RU" sz="3600" dirty="0">
                <a:solidFill>
                  <a:srgbClr val="0C670E"/>
                </a:solidFill>
                <a:latin typeface="Arial" charset="0"/>
              </a:rPr>
            </a:br>
            <a:r>
              <a:rPr lang="ru-RU" sz="3600" dirty="0">
                <a:solidFill>
                  <a:srgbClr val="0C670E"/>
                </a:solidFill>
                <a:latin typeface="Arial" charset="0"/>
              </a:rPr>
              <a:t>                     </a:t>
            </a:r>
            <a:r>
              <a:rPr lang="ru-RU" sz="3600" dirty="0" smtClean="0">
                <a:solidFill>
                  <a:srgbClr val="0C670E"/>
                </a:solidFill>
                <a:latin typeface="Arial" charset="0"/>
              </a:rPr>
              <a:t>(полиция</a:t>
            </a:r>
            <a:r>
              <a:rPr lang="ru-RU" sz="3600" dirty="0">
                <a:solidFill>
                  <a:srgbClr val="0C670E"/>
                </a:solidFill>
                <a:latin typeface="Arial" charset="0"/>
              </a:rPr>
              <a:t>)</a:t>
            </a:r>
          </a:p>
        </p:txBody>
      </p:sp>
      <p:sp>
        <p:nvSpPr>
          <p:cNvPr id="69641" name="Rectangle 9"/>
          <p:cNvSpPr>
            <a:spLocks noGrp="1" noChangeArrowheads="1"/>
          </p:cNvSpPr>
          <p:nvPr>
            <p:ph type="body" sz="half" idx="1"/>
          </p:nvPr>
        </p:nvSpPr>
        <p:spPr>
          <a:xfrm>
            <a:off x="684213" y="1700213"/>
            <a:ext cx="2881312" cy="4114800"/>
          </a:xfrm>
        </p:spPr>
        <p:txBody>
          <a:bodyPr/>
          <a:lstStyle/>
          <a:p>
            <a:endParaRPr lang="ru-RU" sz="2400">
              <a:latin typeface="Arial" charset="0"/>
            </a:endParaRPr>
          </a:p>
          <a:p>
            <a:r>
              <a:rPr lang="ru-RU" sz="2400">
                <a:latin typeface="Arial" charset="0"/>
              </a:rPr>
              <a:t>Следят за</a:t>
            </a:r>
          </a:p>
          <a:p>
            <a:pPr>
              <a:buFontTx/>
              <a:buNone/>
            </a:pPr>
            <a:r>
              <a:rPr lang="ru-RU" sz="2400">
                <a:latin typeface="Arial" charset="0"/>
              </a:rPr>
              <a:t>    общественным порядком</a:t>
            </a:r>
          </a:p>
          <a:p>
            <a:endParaRPr lang="ru-RU" sz="2400">
              <a:latin typeface="Arial" charset="0"/>
            </a:endParaRPr>
          </a:p>
          <a:p>
            <a:r>
              <a:rPr lang="ru-RU" sz="2400">
                <a:latin typeface="Arial" charset="0"/>
              </a:rPr>
              <a:t>Борются с </a:t>
            </a:r>
          </a:p>
          <a:p>
            <a:pPr>
              <a:buFontTx/>
              <a:buNone/>
            </a:pPr>
            <a:r>
              <a:rPr lang="ru-RU" sz="2400">
                <a:latin typeface="Arial" charset="0"/>
              </a:rPr>
              <a:t>   право-</a:t>
            </a:r>
          </a:p>
          <a:p>
            <a:pPr>
              <a:buFontTx/>
              <a:buNone/>
            </a:pPr>
            <a:r>
              <a:rPr lang="ru-RU" sz="2400">
                <a:latin typeface="Arial" charset="0"/>
              </a:rPr>
              <a:t>   нарушениями</a:t>
            </a:r>
          </a:p>
        </p:txBody>
      </p:sp>
      <p:pic>
        <p:nvPicPr>
          <p:cNvPr id="69648" name="Picture 16" descr="Рисунок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8400" y="2178050"/>
            <a:ext cx="5111750" cy="38338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2" name="Rectangle 4"/>
          <p:cNvSpPr>
            <a:spLocks noGrp="1" noChangeArrowheads="1"/>
          </p:cNvSpPr>
          <p:nvPr>
            <p:ph type="title"/>
          </p:nvPr>
        </p:nvSpPr>
        <p:spPr>
          <a:xfrm>
            <a:off x="1116013" y="0"/>
            <a:ext cx="7772400" cy="1143000"/>
          </a:xfrm>
        </p:spPr>
        <p:txBody>
          <a:bodyPr/>
          <a:lstStyle/>
          <a:p>
            <a:r>
              <a:rPr lang="ru-RU" dirty="0"/>
              <a:t>                 </a:t>
            </a:r>
            <a:r>
              <a:rPr lang="ru-RU" b="1" dirty="0" smtClean="0">
                <a:solidFill>
                  <a:srgbClr val="0C670E"/>
                </a:solidFill>
                <a:latin typeface="Arial" charset="0"/>
              </a:rPr>
              <a:t>Полиция</a:t>
            </a:r>
            <a:endParaRPr lang="ru-RU" b="1" dirty="0">
              <a:solidFill>
                <a:srgbClr val="0C670E"/>
              </a:solidFill>
              <a:latin typeface="Arial" charset="0"/>
            </a:endParaRPr>
          </a:p>
        </p:txBody>
      </p:sp>
      <p:sp>
        <p:nvSpPr>
          <p:cNvPr id="73733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1066800" y="1341438"/>
            <a:ext cx="3810000" cy="4525962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ru-RU" sz="2400"/>
              <a:t>        </a:t>
            </a:r>
            <a:r>
              <a:rPr lang="ru-RU" b="1" i="1">
                <a:solidFill>
                  <a:srgbClr val="3333CC"/>
                </a:solidFill>
              </a:rPr>
              <a:t>Криминальная</a:t>
            </a:r>
          </a:p>
          <a:p>
            <a:pPr>
              <a:lnSpc>
                <a:spcPct val="90000"/>
              </a:lnSpc>
              <a:buFontTx/>
              <a:buNone/>
            </a:pPr>
            <a:endParaRPr lang="ru-RU" b="1" i="1">
              <a:solidFill>
                <a:srgbClr val="3333CC"/>
              </a:solidFill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ru-RU" sz="2400"/>
              <a:t>           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2400"/>
              <a:t>             </a:t>
            </a:r>
            <a:r>
              <a:rPr lang="ru-RU" sz="2400" u="sng">
                <a:solidFill>
                  <a:schemeClr val="tx2"/>
                </a:solidFill>
                <a:latin typeface="Arial" charset="0"/>
              </a:rPr>
              <a:t>Задачи: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2400">
                <a:solidFill>
                  <a:schemeClr val="tx2"/>
                </a:solidFill>
                <a:latin typeface="Arial" charset="0"/>
              </a:rPr>
              <a:t>- предупреждение, пресечение и раскрытие преступлений;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2400">
                <a:solidFill>
                  <a:schemeClr val="tx2"/>
                </a:solidFill>
                <a:latin typeface="Arial" charset="0"/>
              </a:rPr>
              <a:t>- розыск лиц, скрывающихся от правоохранительных органов.</a:t>
            </a:r>
          </a:p>
        </p:txBody>
      </p:sp>
      <p:sp>
        <p:nvSpPr>
          <p:cNvPr id="73734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5003800" y="1341438"/>
            <a:ext cx="3810000" cy="4598987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ru-RU" sz="2400"/>
              <a:t>       </a:t>
            </a:r>
            <a:r>
              <a:rPr lang="ru-RU" b="1" i="1">
                <a:solidFill>
                  <a:srgbClr val="3333CC"/>
                </a:solidFill>
              </a:rPr>
              <a:t>Общественной 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b="1" i="1">
                <a:solidFill>
                  <a:srgbClr val="3333CC"/>
                </a:solidFill>
              </a:rPr>
              <a:t>        безопасности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2400">
                <a:solidFill>
                  <a:srgbClr val="CC9900"/>
                </a:solidFill>
              </a:rPr>
              <a:t>          </a:t>
            </a:r>
            <a:r>
              <a:rPr lang="ru-RU" sz="2400"/>
              <a:t>    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2400"/>
              <a:t>                </a:t>
            </a:r>
            <a:r>
              <a:rPr lang="ru-RU" sz="2400" u="sng">
                <a:solidFill>
                  <a:schemeClr val="tx2"/>
                </a:solidFill>
                <a:latin typeface="Arial" charset="0"/>
              </a:rPr>
              <a:t>Задачи: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2400">
                <a:solidFill>
                  <a:schemeClr val="tx2"/>
                </a:solidFill>
                <a:latin typeface="Arial" charset="0"/>
              </a:rPr>
              <a:t>- обеспечение личной и общественной безопасности;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2400">
                <a:solidFill>
                  <a:schemeClr val="tx2"/>
                </a:solidFill>
                <a:latin typeface="Arial" charset="0"/>
              </a:rPr>
              <a:t>- охрана общественного порядка.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2400">
                <a:solidFill>
                  <a:schemeClr val="tx2"/>
                </a:solidFill>
                <a:latin typeface="Arial" charset="0"/>
              </a:rPr>
              <a:t>-  предупреждение и пресечение правонарушений.</a:t>
            </a:r>
          </a:p>
          <a:p>
            <a:pPr>
              <a:lnSpc>
                <a:spcPct val="90000"/>
              </a:lnSpc>
              <a:buFontTx/>
              <a:buChar char="-"/>
            </a:pPr>
            <a:endParaRPr lang="ru-RU" sz="240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73735" name="Line 7"/>
          <p:cNvSpPr>
            <a:spLocks noChangeShapeType="1"/>
          </p:cNvSpPr>
          <p:nvPr/>
        </p:nvSpPr>
        <p:spPr bwMode="auto">
          <a:xfrm flipH="1">
            <a:off x="3276600" y="836613"/>
            <a:ext cx="1655763" cy="647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3736" name="Line 8"/>
          <p:cNvSpPr>
            <a:spLocks noChangeShapeType="1"/>
          </p:cNvSpPr>
          <p:nvPr/>
        </p:nvSpPr>
        <p:spPr bwMode="auto">
          <a:xfrm>
            <a:off x="5076825" y="836613"/>
            <a:ext cx="1511300" cy="647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3737" name="Line 9"/>
          <p:cNvSpPr>
            <a:spLocks noChangeShapeType="1"/>
          </p:cNvSpPr>
          <p:nvPr/>
        </p:nvSpPr>
        <p:spPr bwMode="auto">
          <a:xfrm>
            <a:off x="2627313" y="1773238"/>
            <a:ext cx="0" cy="11509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3738" name="Line 10"/>
          <p:cNvSpPr>
            <a:spLocks noChangeShapeType="1"/>
          </p:cNvSpPr>
          <p:nvPr/>
        </p:nvSpPr>
        <p:spPr bwMode="auto">
          <a:xfrm>
            <a:off x="6804025" y="2276475"/>
            <a:ext cx="0" cy="647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/>
              <a:t>        </a:t>
            </a:r>
            <a:r>
              <a:rPr lang="ru-RU" sz="3600" dirty="0">
                <a:solidFill>
                  <a:srgbClr val="0C670E"/>
                </a:solidFill>
                <a:latin typeface="Arial" charset="0"/>
              </a:rPr>
              <a:t>Подразделения </a:t>
            </a:r>
            <a:br>
              <a:rPr lang="ru-RU" sz="3600" dirty="0">
                <a:solidFill>
                  <a:srgbClr val="0C670E"/>
                </a:solidFill>
                <a:latin typeface="Arial" charset="0"/>
              </a:rPr>
            </a:br>
            <a:r>
              <a:rPr lang="ru-RU" sz="3600" dirty="0">
                <a:solidFill>
                  <a:srgbClr val="0C670E"/>
                </a:solidFill>
                <a:latin typeface="Arial" charset="0"/>
              </a:rPr>
              <a:t>          криминальной </a:t>
            </a:r>
            <a:r>
              <a:rPr lang="ru-RU" sz="3600" dirty="0" smtClean="0">
                <a:solidFill>
                  <a:srgbClr val="0C670E"/>
                </a:solidFill>
                <a:latin typeface="Arial" charset="0"/>
              </a:rPr>
              <a:t>полиции</a:t>
            </a:r>
            <a:r>
              <a:rPr lang="ru-RU" sz="3600" dirty="0" smtClean="0"/>
              <a:t> </a:t>
            </a:r>
            <a:endParaRPr lang="ru-RU" sz="3600" dirty="0"/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2800">
                <a:solidFill>
                  <a:schemeClr val="tx2"/>
                </a:solidFill>
                <a:latin typeface="Arial" charset="0"/>
              </a:rPr>
              <a:t>Уголовный розыск.</a:t>
            </a:r>
          </a:p>
          <a:p>
            <a:r>
              <a:rPr lang="ru-RU" sz="2800">
                <a:solidFill>
                  <a:schemeClr val="tx2"/>
                </a:solidFill>
                <a:latin typeface="Arial" charset="0"/>
              </a:rPr>
              <a:t>Подразделение по борьбе с экономическими преступлениями.</a:t>
            </a:r>
          </a:p>
          <a:p>
            <a:r>
              <a:rPr lang="ru-RU" sz="2800">
                <a:solidFill>
                  <a:schemeClr val="tx2"/>
                </a:solidFill>
                <a:latin typeface="Arial" charset="0"/>
              </a:rPr>
              <a:t>Подразделение по борьбе с незаконным оборотом наркотиков.</a:t>
            </a:r>
          </a:p>
          <a:p>
            <a:r>
              <a:rPr lang="ru-RU" sz="2800">
                <a:solidFill>
                  <a:schemeClr val="tx2"/>
                </a:solidFill>
                <a:latin typeface="Arial" charset="0"/>
              </a:rPr>
              <a:t>Криминалистические лаборатории и др.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/>
              <a:t>       </a:t>
            </a:r>
            <a:r>
              <a:rPr lang="ru-RU" sz="3600" dirty="0">
                <a:solidFill>
                  <a:srgbClr val="0C670E"/>
                </a:solidFill>
                <a:latin typeface="Arial" charset="0"/>
              </a:rPr>
              <a:t>Подразделения </a:t>
            </a:r>
            <a:r>
              <a:rPr lang="ru-RU" sz="3600" dirty="0" smtClean="0">
                <a:solidFill>
                  <a:srgbClr val="0C670E"/>
                </a:solidFill>
                <a:latin typeface="Arial" charset="0"/>
              </a:rPr>
              <a:t>полиции </a:t>
            </a:r>
            <a:r>
              <a:rPr lang="ru-RU" sz="3600" dirty="0">
                <a:solidFill>
                  <a:srgbClr val="0C670E"/>
                </a:solidFill>
                <a:latin typeface="Arial" charset="0"/>
              </a:rPr>
              <a:t/>
            </a:r>
            <a:br>
              <a:rPr lang="ru-RU" sz="3600" dirty="0">
                <a:solidFill>
                  <a:srgbClr val="0C670E"/>
                </a:solidFill>
                <a:latin typeface="Arial" charset="0"/>
              </a:rPr>
            </a:br>
            <a:r>
              <a:rPr lang="ru-RU" sz="3600" dirty="0">
                <a:solidFill>
                  <a:srgbClr val="0C670E"/>
                </a:solidFill>
                <a:latin typeface="Arial" charset="0"/>
              </a:rPr>
              <a:t>    общественной  безопасности</a:t>
            </a:r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900113" y="2205038"/>
            <a:ext cx="3810000" cy="41148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2400" dirty="0">
                <a:solidFill>
                  <a:schemeClr val="tx2"/>
                </a:solidFill>
                <a:latin typeface="Arial" charset="0"/>
              </a:rPr>
              <a:t>Подразделения патрульно-постовой службы</a:t>
            </a:r>
          </a:p>
          <a:p>
            <a:pPr>
              <a:lnSpc>
                <a:spcPct val="80000"/>
              </a:lnSpc>
            </a:pPr>
            <a:r>
              <a:rPr lang="ru-RU" sz="2400" dirty="0">
                <a:solidFill>
                  <a:schemeClr val="tx2"/>
                </a:solidFill>
                <a:latin typeface="Arial" charset="0"/>
              </a:rPr>
              <a:t>Дежурные части</a:t>
            </a:r>
          </a:p>
          <a:p>
            <a:pPr>
              <a:lnSpc>
                <a:spcPct val="80000"/>
              </a:lnSpc>
            </a:pPr>
            <a:r>
              <a:rPr lang="ru-RU" sz="2400" dirty="0" smtClean="0">
                <a:solidFill>
                  <a:schemeClr val="tx2"/>
                </a:solidFill>
                <a:latin typeface="Arial" charset="0"/>
              </a:rPr>
              <a:t>ГИБДД</a:t>
            </a:r>
            <a:endParaRPr lang="ru-RU" sz="2400" dirty="0">
              <a:solidFill>
                <a:schemeClr val="tx2"/>
              </a:solidFill>
              <a:latin typeface="Arial" charset="0"/>
            </a:endParaRPr>
          </a:p>
          <a:p>
            <a:pPr>
              <a:lnSpc>
                <a:spcPct val="80000"/>
              </a:lnSpc>
            </a:pPr>
            <a:r>
              <a:rPr lang="ru-RU" sz="2400" dirty="0">
                <a:solidFill>
                  <a:schemeClr val="tx2"/>
                </a:solidFill>
                <a:latin typeface="Arial" charset="0"/>
              </a:rPr>
              <a:t>Паспортно-визовые службы</a:t>
            </a:r>
          </a:p>
          <a:p>
            <a:pPr>
              <a:lnSpc>
                <a:spcPct val="80000"/>
              </a:lnSpc>
            </a:pPr>
            <a:r>
              <a:rPr lang="ru-RU" sz="2400" dirty="0">
                <a:solidFill>
                  <a:schemeClr val="tx2"/>
                </a:solidFill>
                <a:latin typeface="Arial" charset="0"/>
              </a:rPr>
              <a:t>Участковые инспектора</a:t>
            </a:r>
          </a:p>
          <a:p>
            <a:pPr>
              <a:lnSpc>
                <a:spcPct val="80000"/>
              </a:lnSpc>
            </a:pPr>
            <a:r>
              <a:rPr lang="ru-RU" sz="2400" dirty="0">
                <a:solidFill>
                  <a:schemeClr val="tx2"/>
                </a:solidFill>
                <a:latin typeface="Arial" charset="0"/>
              </a:rPr>
              <a:t>Подразделения по делам несовершеннолетних</a:t>
            </a:r>
          </a:p>
        </p:txBody>
      </p:sp>
      <p:pic>
        <p:nvPicPr>
          <p:cNvPr id="79883" name="Picture 11" descr="дежурная часть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572000" y="1628775"/>
            <a:ext cx="3455988" cy="2652713"/>
          </a:xfrm>
        </p:spPr>
      </p:pic>
      <p:pic>
        <p:nvPicPr>
          <p:cNvPr id="79885" name="Picture 13" descr="Рисунок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16688" y="2997200"/>
            <a:ext cx="2193925" cy="33543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>
                <a:solidFill>
                  <a:srgbClr val="0C670E"/>
                </a:solidFill>
                <a:latin typeface="Arial" charset="0"/>
              </a:rPr>
              <a:t>  </a:t>
            </a:r>
            <a:r>
              <a:rPr lang="ru-RU" sz="3600">
                <a:solidFill>
                  <a:srgbClr val="0C670E"/>
                </a:solidFill>
                <a:latin typeface="Arial" charset="0"/>
              </a:rPr>
              <a:t>Подразделение по делам </a:t>
            </a:r>
            <a:br>
              <a:rPr lang="ru-RU" sz="3600">
                <a:solidFill>
                  <a:srgbClr val="0C670E"/>
                </a:solidFill>
                <a:latin typeface="Arial" charset="0"/>
              </a:rPr>
            </a:br>
            <a:r>
              <a:rPr lang="ru-RU" sz="3600">
                <a:solidFill>
                  <a:srgbClr val="0C670E"/>
                </a:solidFill>
                <a:latin typeface="Arial" charset="0"/>
              </a:rPr>
              <a:t>               несовершеннолетних</a:t>
            </a:r>
          </a:p>
        </p:txBody>
      </p:sp>
      <p:pic>
        <p:nvPicPr>
          <p:cNvPr id="83972" name="Picture 4" descr="подразделение по делам несовершеннолетних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875" y="1770063"/>
            <a:ext cx="5257800" cy="50879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>
                <a:solidFill>
                  <a:srgbClr val="0C670E"/>
                </a:solidFill>
              </a:rPr>
              <a:t>    Вопросы для повторения: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>
                <a:solidFill>
                  <a:schemeClr val="tx2"/>
                </a:solidFill>
                <a:latin typeface="Arial" charset="0"/>
              </a:rPr>
              <a:t>Назовите основные группы прав человека.</a:t>
            </a:r>
          </a:p>
          <a:p>
            <a:r>
              <a:rPr lang="ru-RU">
                <a:solidFill>
                  <a:schemeClr val="tx2"/>
                </a:solidFill>
                <a:latin typeface="Arial" charset="0"/>
              </a:rPr>
              <a:t>Что такое закон?</a:t>
            </a:r>
          </a:p>
          <a:p>
            <a:r>
              <a:rPr lang="ru-RU">
                <a:solidFill>
                  <a:schemeClr val="tx2"/>
                </a:solidFill>
                <a:latin typeface="Arial" charset="0"/>
              </a:rPr>
              <a:t>Почему нужно соблюдать законы?</a:t>
            </a:r>
          </a:p>
          <a:p>
            <a:pPr>
              <a:buFontTx/>
              <a:buNone/>
            </a:pPr>
            <a:endParaRPr lang="ru-RU">
              <a:solidFill>
                <a:schemeClr val="tx2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70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             </a:t>
            </a:r>
            <a:r>
              <a:rPr lang="ru-RU" sz="4000">
                <a:solidFill>
                  <a:srgbClr val="0C670E"/>
                </a:solidFill>
                <a:latin typeface="Arial" charset="0"/>
              </a:rPr>
              <a:t>Правонарушения</a:t>
            </a:r>
          </a:p>
        </p:txBody>
      </p:sp>
      <p:sp>
        <p:nvSpPr>
          <p:cNvPr id="88071" name="Rectangle 7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lvl="1">
              <a:lnSpc>
                <a:spcPct val="90000"/>
              </a:lnSpc>
              <a:buFontTx/>
              <a:buNone/>
            </a:pPr>
            <a:r>
              <a:rPr lang="ru-RU" i="1" u="sng">
                <a:solidFill>
                  <a:srgbClr val="3333CC"/>
                </a:solidFill>
                <a:latin typeface="Arial" charset="0"/>
              </a:rPr>
              <a:t>Преступления</a:t>
            </a:r>
          </a:p>
          <a:p>
            <a:pPr>
              <a:lnSpc>
                <a:spcPct val="90000"/>
              </a:lnSpc>
              <a:buFontTx/>
              <a:buChar char="-"/>
            </a:pPr>
            <a:endParaRPr lang="ru-RU" sz="2400">
              <a:solidFill>
                <a:schemeClr val="tx2"/>
              </a:solidFill>
              <a:latin typeface="Arial" charset="0"/>
            </a:endParaRPr>
          </a:p>
          <a:p>
            <a:pPr>
              <a:lnSpc>
                <a:spcPct val="90000"/>
              </a:lnSpc>
              <a:buFontTx/>
              <a:buChar char="-"/>
            </a:pPr>
            <a:r>
              <a:rPr lang="ru-RU" sz="2400">
                <a:solidFill>
                  <a:schemeClr val="tx2"/>
                </a:solidFill>
                <a:latin typeface="Arial" charset="0"/>
              </a:rPr>
              <a:t>против жизни и здоровья человека;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ru-RU" sz="2400">
                <a:solidFill>
                  <a:schemeClr val="tx2"/>
                </a:solidFill>
                <a:latin typeface="Arial" charset="0"/>
              </a:rPr>
              <a:t>против чести и достоинства человека;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ru-RU" sz="2400">
                <a:solidFill>
                  <a:schemeClr val="tx2"/>
                </a:solidFill>
                <a:latin typeface="Arial" charset="0"/>
              </a:rPr>
              <a:t>против собственности;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2400">
                <a:solidFill>
                  <a:schemeClr val="tx2"/>
                </a:solidFill>
                <a:latin typeface="Arial" charset="0"/>
              </a:rPr>
              <a:t>-  против прав и свобод граждан</a:t>
            </a:r>
          </a:p>
        </p:txBody>
      </p:sp>
      <p:sp>
        <p:nvSpPr>
          <p:cNvPr id="88072" name="Rectangle 8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ru-RU" sz="2400"/>
              <a:t> </a:t>
            </a:r>
            <a:r>
              <a:rPr lang="ru-RU" sz="2400">
                <a:solidFill>
                  <a:srgbClr val="3333CC"/>
                </a:solidFill>
              </a:rPr>
              <a:t>           </a:t>
            </a:r>
            <a:r>
              <a:rPr lang="ru-RU" sz="2400" u="sng">
                <a:solidFill>
                  <a:srgbClr val="3333CC"/>
                </a:solidFill>
                <a:latin typeface="Arial" charset="0"/>
              </a:rPr>
              <a:t>Проступки</a:t>
            </a:r>
          </a:p>
          <a:p>
            <a:pPr>
              <a:lnSpc>
                <a:spcPct val="90000"/>
              </a:lnSpc>
              <a:buFontTx/>
              <a:buChar char="-"/>
            </a:pPr>
            <a:endParaRPr lang="ru-RU" sz="2400">
              <a:solidFill>
                <a:schemeClr val="tx2"/>
              </a:solidFill>
              <a:latin typeface="Arial" charset="0"/>
            </a:endParaRPr>
          </a:p>
          <a:p>
            <a:pPr>
              <a:lnSpc>
                <a:spcPct val="90000"/>
              </a:lnSpc>
              <a:buFontTx/>
              <a:buChar char="-"/>
            </a:pPr>
            <a:r>
              <a:rPr lang="ru-RU" sz="2400">
                <a:solidFill>
                  <a:schemeClr val="tx2"/>
                </a:solidFill>
                <a:latin typeface="Arial" charset="0"/>
              </a:rPr>
              <a:t>мелкое хулиганство;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ru-RU" sz="2400">
                <a:solidFill>
                  <a:schemeClr val="tx2"/>
                </a:solidFill>
                <a:latin typeface="Arial" charset="0"/>
              </a:rPr>
              <a:t>нарушение различных правил общественного порядка;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ru-RU" sz="2400">
                <a:solidFill>
                  <a:schemeClr val="tx2"/>
                </a:solidFill>
                <a:latin typeface="Arial" charset="0"/>
              </a:rPr>
              <a:t>вред чужому имуществу;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2400">
                <a:solidFill>
                  <a:schemeClr val="tx2"/>
                </a:solidFill>
                <a:latin typeface="Arial" charset="0"/>
              </a:rPr>
              <a:t>-  нарушение дисциплины по месту работы или учёбы.</a:t>
            </a:r>
          </a:p>
        </p:txBody>
      </p:sp>
      <p:sp>
        <p:nvSpPr>
          <p:cNvPr id="88073" name="Line 9"/>
          <p:cNvSpPr>
            <a:spLocks noChangeShapeType="1"/>
          </p:cNvSpPr>
          <p:nvPr/>
        </p:nvSpPr>
        <p:spPr bwMode="auto">
          <a:xfrm flipH="1">
            <a:off x="2700338" y="1196975"/>
            <a:ext cx="2232025" cy="647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88074" name="Line 10"/>
          <p:cNvSpPr>
            <a:spLocks noChangeShapeType="1"/>
          </p:cNvSpPr>
          <p:nvPr/>
        </p:nvSpPr>
        <p:spPr bwMode="auto">
          <a:xfrm>
            <a:off x="5148263" y="1196975"/>
            <a:ext cx="1584325" cy="647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88075" name="Line 11"/>
          <p:cNvSpPr>
            <a:spLocks noChangeShapeType="1"/>
          </p:cNvSpPr>
          <p:nvPr/>
        </p:nvSpPr>
        <p:spPr bwMode="auto">
          <a:xfrm>
            <a:off x="2700338" y="2133600"/>
            <a:ext cx="0" cy="5032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88076" name="Line 12"/>
          <p:cNvSpPr>
            <a:spLocks noChangeShapeType="1"/>
          </p:cNvSpPr>
          <p:nvPr/>
        </p:nvSpPr>
        <p:spPr bwMode="auto">
          <a:xfrm>
            <a:off x="6804025" y="2133600"/>
            <a:ext cx="0" cy="5032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60" name="Rectangle 4"/>
          <p:cNvSpPr>
            <a:spLocks noChangeArrowheads="1"/>
          </p:cNvSpPr>
          <p:nvPr/>
        </p:nvSpPr>
        <p:spPr bwMode="auto">
          <a:xfrm>
            <a:off x="2195513" y="260350"/>
            <a:ext cx="5905500" cy="11303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800">
                <a:solidFill>
                  <a:srgbClr val="0C670E"/>
                </a:solidFill>
              </a:rPr>
              <a:t>Правоохранительные органы</a:t>
            </a:r>
          </a:p>
          <a:p>
            <a:pPr algn="ctr"/>
            <a:r>
              <a:rPr lang="ru-RU" sz="2800">
                <a:solidFill>
                  <a:srgbClr val="0C670E"/>
                </a:solidFill>
              </a:rPr>
              <a:t> Российской Федерации</a:t>
            </a:r>
          </a:p>
        </p:txBody>
      </p:sp>
      <p:sp>
        <p:nvSpPr>
          <p:cNvPr id="45062" name="Rectangle 6"/>
          <p:cNvSpPr>
            <a:spLocks noChangeArrowheads="1"/>
          </p:cNvSpPr>
          <p:nvPr/>
        </p:nvSpPr>
        <p:spPr bwMode="auto">
          <a:xfrm>
            <a:off x="1403350" y="1844675"/>
            <a:ext cx="2447925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>
                <a:solidFill>
                  <a:schemeClr val="tx2"/>
                </a:solidFill>
              </a:rPr>
              <a:t>Прокуратура</a:t>
            </a:r>
          </a:p>
        </p:txBody>
      </p:sp>
      <p:sp>
        <p:nvSpPr>
          <p:cNvPr id="45064" name="Rectangle 8"/>
          <p:cNvSpPr>
            <a:spLocks noChangeArrowheads="1"/>
          </p:cNvSpPr>
          <p:nvPr/>
        </p:nvSpPr>
        <p:spPr bwMode="auto">
          <a:xfrm>
            <a:off x="5940425" y="1844675"/>
            <a:ext cx="2447925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>
                <a:solidFill>
                  <a:schemeClr val="tx2"/>
                </a:solidFill>
              </a:rPr>
              <a:t>Таможня</a:t>
            </a:r>
          </a:p>
        </p:txBody>
      </p:sp>
      <p:sp>
        <p:nvSpPr>
          <p:cNvPr id="45066" name="Rectangle 10"/>
          <p:cNvSpPr>
            <a:spLocks noChangeArrowheads="1"/>
          </p:cNvSpPr>
          <p:nvPr/>
        </p:nvSpPr>
        <p:spPr bwMode="auto">
          <a:xfrm>
            <a:off x="1116013" y="3284538"/>
            <a:ext cx="3527425" cy="9874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>
                <a:solidFill>
                  <a:schemeClr val="tx2"/>
                </a:solidFill>
              </a:rPr>
              <a:t>Федеральная служба </a:t>
            </a:r>
          </a:p>
          <a:p>
            <a:pPr algn="ctr"/>
            <a:r>
              <a:rPr lang="ru-RU" sz="2400">
                <a:solidFill>
                  <a:schemeClr val="tx2"/>
                </a:solidFill>
              </a:rPr>
              <a:t>безопасности</a:t>
            </a:r>
          </a:p>
        </p:txBody>
      </p:sp>
      <p:sp>
        <p:nvSpPr>
          <p:cNvPr id="45067" name="Rectangle 11"/>
          <p:cNvSpPr>
            <a:spLocks noChangeArrowheads="1"/>
          </p:cNvSpPr>
          <p:nvPr/>
        </p:nvSpPr>
        <p:spPr bwMode="auto">
          <a:xfrm>
            <a:off x="5364163" y="3284538"/>
            <a:ext cx="3095625" cy="9874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>
                <a:solidFill>
                  <a:schemeClr val="tx2"/>
                </a:solidFill>
              </a:rPr>
              <a:t>Суды</a:t>
            </a:r>
          </a:p>
        </p:txBody>
      </p:sp>
      <p:sp>
        <p:nvSpPr>
          <p:cNvPr id="45069" name="Rectangle 13"/>
          <p:cNvSpPr>
            <a:spLocks noChangeArrowheads="1"/>
          </p:cNvSpPr>
          <p:nvPr/>
        </p:nvSpPr>
        <p:spPr bwMode="auto">
          <a:xfrm>
            <a:off x="2987675" y="4797425"/>
            <a:ext cx="4105275" cy="11525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dirty="0">
                <a:solidFill>
                  <a:schemeClr val="tx2"/>
                </a:solidFill>
              </a:rPr>
              <a:t>Органы внутренних дел </a:t>
            </a:r>
          </a:p>
          <a:p>
            <a:pPr algn="ctr"/>
            <a:r>
              <a:rPr lang="ru-RU" sz="2400" dirty="0" smtClean="0">
                <a:solidFill>
                  <a:schemeClr val="tx2"/>
                </a:solidFill>
              </a:rPr>
              <a:t>(полиция</a:t>
            </a:r>
            <a:r>
              <a:rPr lang="ru-RU" sz="2400" dirty="0">
                <a:solidFill>
                  <a:schemeClr val="tx2"/>
                </a:solidFill>
              </a:rPr>
              <a:t>)</a:t>
            </a:r>
          </a:p>
        </p:txBody>
      </p:sp>
      <p:sp>
        <p:nvSpPr>
          <p:cNvPr id="45071" name="Line 15"/>
          <p:cNvSpPr>
            <a:spLocks noChangeShapeType="1"/>
          </p:cNvSpPr>
          <p:nvPr/>
        </p:nvSpPr>
        <p:spPr bwMode="auto">
          <a:xfrm flipH="1">
            <a:off x="3419475" y="1412875"/>
            <a:ext cx="1657350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5072" name="Line 16"/>
          <p:cNvSpPr>
            <a:spLocks noChangeShapeType="1"/>
          </p:cNvSpPr>
          <p:nvPr/>
        </p:nvSpPr>
        <p:spPr bwMode="auto">
          <a:xfrm>
            <a:off x="5219700" y="1412875"/>
            <a:ext cx="1368425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5073" name="Line 17"/>
          <p:cNvSpPr>
            <a:spLocks noChangeShapeType="1"/>
          </p:cNvSpPr>
          <p:nvPr/>
        </p:nvSpPr>
        <p:spPr bwMode="auto">
          <a:xfrm>
            <a:off x="5148263" y="1412875"/>
            <a:ext cx="863600" cy="18716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5075" name="Line 19"/>
          <p:cNvSpPr>
            <a:spLocks noChangeShapeType="1"/>
          </p:cNvSpPr>
          <p:nvPr/>
        </p:nvSpPr>
        <p:spPr bwMode="auto">
          <a:xfrm flipH="1">
            <a:off x="3995738" y="1412875"/>
            <a:ext cx="1081087" cy="18716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5076" name="Line 20"/>
          <p:cNvSpPr>
            <a:spLocks noChangeShapeType="1"/>
          </p:cNvSpPr>
          <p:nvPr/>
        </p:nvSpPr>
        <p:spPr bwMode="auto">
          <a:xfrm>
            <a:off x="5076825" y="1412875"/>
            <a:ext cx="0" cy="3384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>
                <a:solidFill>
                  <a:srgbClr val="0C670E"/>
                </a:solidFill>
                <a:latin typeface="Arial" charset="0"/>
              </a:rPr>
              <a:t>Прокуратура</a:t>
            </a:r>
          </a:p>
        </p:txBody>
      </p:sp>
      <p:sp>
        <p:nvSpPr>
          <p:cNvPr id="57348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ru-RU" sz="2800"/>
              <a:t>Надзирает за соблюдением законов</a:t>
            </a:r>
          </a:p>
          <a:p>
            <a:endParaRPr lang="ru-RU" sz="2800"/>
          </a:p>
          <a:p>
            <a:r>
              <a:rPr lang="ru-RU" sz="2800"/>
              <a:t>Представляет интересы государства в судебном процессе</a:t>
            </a:r>
          </a:p>
        </p:txBody>
      </p:sp>
      <p:pic>
        <p:nvPicPr>
          <p:cNvPr id="57350" name="Picture 6" descr="Прокурор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003800" y="692150"/>
            <a:ext cx="3609975" cy="553561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6" name="Rectangle 4"/>
          <p:cNvSpPr>
            <a:spLocks noGrp="1" noChangeArrowheads="1"/>
          </p:cNvSpPr>
          <p:nvPr>
            <p:ph type="title"/>
          </p:nvPr>
        </p:nvSpPr>
        <p:spPr>
          <a:xfrm>
            <a:off x="1042988" y="381000"/>
            <a:ext cx="7632700" cy="744538"/>
          </a:xfrm>
        </p:spPr>
        <p:txBody>
          <a:bodyPr/>
          <a:lstStyle/>
          <a:p>
            <a:r>
              <a:rPr lang="ru-RU" sz="4000">
                <a:solidFill>
                  <a:srgbClr val="0C670E"/>
                </a:solidFill>
              </a:rPr>
              <a:t>  </a:t>
            </a:r>
            <a:r>
              <a:rPr lang="ru-RU" sz="4000">
                <a:solidFill>
                  <a:srgbClr val="0C670E"/>
                </a:solidFill>
                <a:latin typeface="Arial" charset="0"/>
              </a:rPr>
              <a:t>Таможня.</a:t>
            </a:r>
            <a:r>
              <a:rPr lang="ru-RU" sz="4000"/>
              <a:t>     </a:t>
            </a:r>
            <a:r>
              <a:rPr lang="ru-RU" sz="3200"/>
              <a:t>Следит за законностью  </a:t>
            </a:r>
            <a:br>
              <a:rPr lang="ru-RU" sz="3200"/>
            </a:br>
            <a:r>
              <a:rPr lang="ru-RU" sz="3200"/>
              <a:t>     перемещений товаров через границу.</a:t>
            </a:r>
            <a:r>
              <a:rPr lang="ru-RU" sz="4000"/>
              <a:t>                </a:t>
            </a:r>
          </a:p>
        </p:txBody>
      </p:sp>
      <p:pic>
        <p:nvPicPr>
          <p:cNvPr id="54277" name="Picture 5" descr="Таможенный пункт РФ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250" y="1557338"/>
            <a:ext cx="6480175" cy="482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>
          <a:xfrm>
            <a:off x="900113" y="260350"/>
            <a:ext cx="7796212" cy="1143000"/>
          </a:xfrm>
        </p:spPr>
        <p:txBody>
          <a:bodyPr/>
          <a:lstStyle/>
          <a:p>
            <a:r>
              <a:rPr lang="ru-RU" sz="4000">
                <a:solidFill>
                  <a:srgbClr val="0C670E"/>
                </a:solidFill>
                <a:latin typeface="Arial" charset="0"/>
              </a:rPr>
              <a:t/>
            </a:r>
            <a:br>
              <a:rPr lang="ru-RU" sz="4000">
                <a:solidFill>
                  <a:srgbClr val="0C670E"/>
                </a:solidFill>
                <a:latin typeface="Arial" charset="0"/>
              </a:rPr>
            </a:br>
            <a:r>
              <a:rPr lang="ru-RU" sz="3600">
                <a:solidFill>
                  <a:srgbClr val="0C670E"/>
                </a:solidFill>
                <a:latin typeface="Arial" charset="0"/>
              </a:rPr>
              <a:t>Федеральная служба безопасности</a:t>
            </a:r>
            <a:br>
              <a:rPr lang="ru-RU" sz="3600">
                <a:solidFill>
                  <a:srgbClr val="0C670E"/>
                </a:solidFill>
                <a:latin typeface="Arial" charset="0"/>
              </a:rPr>
            </a:br>
            <a:r>
              <a:rPr lang="ru-RU" sz="3600">
                <a:solidFill>
                  <a:srgbClr val="0C670E"/>
                </a:solidFill>
                <a:latin typeface="Arial" charset="0"/>
              </a:rPr>
              <a:t> (ФСБ)</a:t>
            </a:r>
          </a:p>
        </p:txBody>
      </p:sp>
      <p:sp>
        <p:nvSpPr>
          <p:cNvPr id="59398" name="Rectangle 6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endParaRPr lang="ru-RU" sz="2800"/>
          </a:p>
          <a:p>
            <a:pPr>
              <a:lnSpc>
                <a:spcPct val="90000"/>
              </a:lnSpc>
            </a:pPr>
            <a:endParaRPr lang="ru-RU" sz="2800">
              <a:solidFill>
                <a:schemeClr val="tx2"/>
              </a:solidFill>
              <a:latin typeface="Arial" charset="0"/>
            </a:endParaRPr>
          </a:p>
          <a:p>
            <a:pPr>
              <a:lnSpc>
                <a:spcPct val="90000"/>
              </a:lnSpc>
            </a:pPr>
            <a:r>
              <a:rPr lang="ru-RU" sz="2800">
                <a:solidFill>
                  <a:schemeClr val="tx2"/>
                </a:solidFill>
                <a:latin typeface="Arial" charset="0"/>
              </a:rPr>
              <a:t>Борется с терроризмом, шпионажем и другими преступлениями против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2800">
                <a:solidFill>
                  <a:schemeClr val="tx2"/>
                </a:solidFill>
                <a:latin typeface="Arial" charset="0"/>
              </a:rPr>
              <a:t>    государства</a:t>
            </a:r>
          </a:p>
        </p:txBody>
      </p:sp>
      <p:pic>
        <p:nvPicPr>
          <p:cNvPr id="59402" name="Picture 10" descr="Спецподразделение ФСБ по борьбе с терроризмом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148263" y="776288"/>
            <a:ext cx="3681412" cy="2825750"/>
          </a:xfrm>
        </p:spPr>
      </p:pic>
      <p:pic>
        <p:nvPicPr>
          <p:cNvPr id="59403" name="Picture 11" descr="Борьба ФСБ сс шпионажем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211638" y="3789363"/>
            <a:ext cx="3384550" cy="254317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2" name="Rectangle 4"/>
          <p:cNvSpPr>
            <a:spLocks noGrp="1" noChangeArrowheads="1"/>
          </p:cNvSpPr>
          <p:nvPr>
            <p:ph type="title"/>
          </p:nvPr>
        </p:nvSpPr>
        <p:spPr>
          <a:xfrm>
            <a:off x="1066800" y="0"/>
            <a:ext cx="7772400" cy="1524000"/>
          </a:xfrm>
        </p:spPr>
        <p:txBody>
          <a:bodyPr/>
          <a:lstStyle/>
          <a:p>
            <a:r>
              <a:rPr lang="ru-RU" sz="3600">
                <a:solidFill>
                  <a:srgbClr val="0C670E"/>
                </a:solidFill>
                <a:latin typeface="Arial" charset="0"/>
              </a:rPr>
              <a:t>Суды.</a:t>
            </a:r>
            <a:r>
              <a:rPr lang="ru-RU" sz="4000">
                <a:solidFill>
                  <a:srgbClr val="0C670E"/>
                </a:solidFill>
                <a:latin typeface="Arial" charset="0"/>
              </a:rPr>
              <a:t>    </a:t>
            </a:r>
            <a:r>
              <a:rPr lang="ru-RU" sz="2800">
                <a:latin typeface="Arial" charset="0"/>
              </a:rPr>
              <a:t>Осуществляют правосудие и </a:t>
            </a:r>
            <a:br>
              <a:rPr lang="ru-RU" sz="2800">
                <a:latin typeface="Arial" charset="0"/>
              </a:rPr>
            </a:br>
            <a:r>
              <a:rPr lang="ru-RU" sz="2800">
                <a:latin typeface="Arial" charset="0"/>
              </a:rPr>
              <a:t>     обеспечивают законность в обществе.</a:t>
            </a:r>
          </a:p>
        </p:txBody>
      </p:sp>
      <p:pic>
        <p:nvPicPr>
          <p:cNvPr id="63495" name="Picture 7" descr="Суд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476375" y="1412875"/>
            <a:ext cx="7073900" cy="49847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8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>
                <a:solidFill>
                  <a:srgbClr val="0C670E"/>
                </a:solidFill>
                <a:latin typeface="Arial" charset="0"/>
              </a:rPr>
              <a:t>                 Фемида</a:t>
            </a:r>
          </a:p>
        </p:txBody>
      </p:sp>
      <p:sp>
        <p:nvSpPr>
          <p:cNvPr id="66570" name="Rectangle 10"/>
          <p:cNvSpPr>
            <a:spLocks noGrp="1" noChangeArrowheads="1"/>
          </p:cNvSpPr>
          <p:nvPr>
            <p:ph type="body" sz="half" idx="2"/>
          </p:nvPr>
        </p:nvSpPr>
        <p:spPr>
          <a:xfrm>
            <a:off x="5580063" y="1773238"/>
            <a:ext cx="3259137" cy="4094162"/>
          </a:xfrm>
        </p:spPr>
        <p:txBody>
          <a:bodyPr/>
          <a:lstStyle/>
          <a:p>
            <a:pPr>
              <a:buFontTx/>
              <a:buChar char="-"/>
            </a:pPr>
            <a:r>
              <a:rPr lang="ru-RU" sz="2400">
                <a:solidFill>
                  <a:schemeClr val="tx2"/>
                </a:solidFill>
                <a:latin typeface="Arial" charset="0"/>
              </a:rPr>
              <a:t>повязка на глазах – символ беспристрастия;</a:t>
            </a:r>
          </a:p>
          <a:p>
            <a:pPr>
              <a:buFontTx/>
              <a:buChar char="-"/>
            </a:pPr>
            <a:endParaRPr lang="ru-RU" sz="2400">
              <a:solidFill>
                <a:schemeClr val="tx2"/>
              </a:solidFill>
              <a:latin typeface="Arial" charset="0"/>
            </a:endParaRPr>
          </a:p>
          <a:p>
            <a:pPr>
              <a:buFontTx/>
              <a:buChar char="-"/>
            </a:pPr>
            <a:r>
              <a:rPr lang="ru-RU" sz="2400">
                <a:solidFill>
                  <a:schemeClr val="tx2"/>
                </a:solidFill>
                <a:latin typeface="Arial" charset="0"/>
              </a:rPr>
              <a:t>весы – символ меры и справедливости; </a:t>
            </a:r>
          </a:p>
          <a:p>
            <a:pPr>
              <a:buFontTx/>
              <a:buChar char="-"/>
            </a:pPr>
            <a:endParaRPr lang="ru-RU" sz="2400">
              <a:solidFill>
                <a:schemeClr val="tx2"/>
              </a:solidFill>
              <a:latin typeface="Arial" charset="0"/>
            </a:endParaRPr>
          </a:p>
          <a:p>
            <a:pPr>
              <a:buFontTx/>
              <a:buChar char="-"/>
            </a:pPr>
            <a:r>
              <a:rPr lang="ru-RU" sz="2400">
                <a:solidFill>
                  <a:schemeClr val="tx2"/>
                </a:solidFill>
                <a:latin typeface="Arial" charset="0"/>
              </a:rPr>
              <a:t>меч – символ возмездия.</a:t>
            </a:r>
          </a:p>
        </p:txBody>
      </p:sp>
      <p:pic>
        <p:nvPicPr>
          <p:cNvPr id="66571" name="Picture 11" descr="Фемида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971550" y="1557338"/>
            <a:ext cx="4478338" cy="44958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Шаблон оформления «Судовой журнал»">
  <a:themeElements>
    <a:clrScheme name="Шаблон оформления «Судовой журнал» 2">
      <a:dk1>
        <a:srgbClr val="000000"/>
      </a:dk1>
      <a:lt1>
        <a:srgbClr val="FFFFFF"/>
      </a:lt1>
      <a:dk2>
        <a:srgbClr val="482400"/>
      </a:dk2>
      <a:lt2>
        <a:srgbClr val="808080"/>
      </a:lt2>
      <a:accent1>
        <a:srgbClr val="DFD6C3"/>
      </a:accent1>
      <a:accent2>
        <a:srgbClr val="D69B80"/>
      </a:accent2>
      <a:accent3>
        <a:srgbClr val="FFFFFF"/>
      </a:accent3>
      <a:accent4>
        <a:srgbClr val="000000"/>
      </a:accent4>
      <a:accent5>
        <a:srgbClr val="ECE8DE"/>
      </a:accent5>
      <a:accent6>
        <a:srgbClr val="C28C73"/>
      </a:accent6>
      <a:hlink>
        <a:srgbClr val="CAA966"/>
      </a:hlink>
      <a:folHlink>
        <a:srgbClr val="969696"/>
      </a:folHlink>
    </a:clrScheme>
    <a:fontScheme name="Шаблон оформления «Судовой журнал»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Шаблон оформления «Судовой журнал» 1">
        <a:dk1>
          <a:srgbClr val="000000"/>
        </a:dk1>
        <a:lt1>
          <a:srgbClr val="A7947B"/>
        </a:lt1>
        <a:dk2>
          <a:srgbClr val="FFFFFF"/>
        </a:dk2>
        <a:lt2>
          <a:srgbClr val="808080"/>
        </a:lt2>
        <a:accent1>
          <a:srgbClr val="DFD6C3"/>
        </a:accent1>
        <a:accent2>
          <a:srgbClr val="D69B80"/>
        </a:accent2>
        <a:accent3>
          <a:srgbClr val="D0C8BF"/>
        </a:accent3>
        <a:accent4>
          <a:srgbClr val="000000"/>
        </a:accent4>
        <a:accent5>
          <a:srgbClr val="ECE8DE"/>
        </a:accent5>
        <a:accent6>
          <a:srgbClr val="C28C73"/>
        </a:accent6>
        <a:hlink>
          <a:srgbClr val="CAA966"/>
        </a:hlink>
        <a:folHlink>
          <a:srgbClr val="FFFF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«Судовой журнал» 2">
        <a:dk1>
          <a:srgbClr val="000000"/>
        </a:dk1>
        <a:lt1>
          <a:srgbClr val="FFFFFF"/>
        </a:lt1>
        <a:dk2>
          <a:srgbClr val="482400"/>
        </a:dk2>
        <a:lt2>
          <a:srgbClr val="808080"/>
        </a:lt2>
        <a:accent1>
          <a:srgbClr val="DFD6C3"/>
        </a:accent1>
        <a:accent2>
          <a:srgbClr val="D69B80"/>
        </a:accent2>
        <a:accent3>
          <a:srgbClr val="FFFFFF"/>
        </a:accent3>
        <a:accent4>
          <a:srgbClr val="000000"/>
        </a:accent4>
        <a:accent5>
          <a:srgbClr val="ECE8DE"/>
        </a:accent5>
        <a:accent6>
          <a:srgbClr val="C28C73"/>
        </a:accent6>
        <a:hlink>
          <a:srgbClr val="CAA966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«Судовой журнал»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«Судовой журнал» 4">
        <a:dk1>
          <a:srgbClr val="000000"/>
        </a:dk1>
        <a:lt1>
          <a:srgbClr val="9D7643"/>
        </a:lt1>
        <a:dk2>
          <a:srgbClr val="FFFFFF"/>
        </a:dk2>
        <a:lt2>
          <a:srgbClr val="554025"/>
        </a:lt2>
        <a:accent1>
          <a:srgbClr val="CAA966"/>
        </a:accent1>
        <a:accent2>
          <a:srgbClr val="C25422"/>
        </a:accent2>
        <a:accent3>
          <a:srgbClr val="CCBDB0"/>
        </a:accent3>
        <a:accent4>
          <a:srgbClr val="000000"/>
        </a:accent4>
        <a:accent5>
          <a:srgbClr val="E1D1B8"/>
        </a:accent5>
        <a:accent6>
          <a:srgbClr val="B04B1E"/>
        </a:accent6>
        <a:hlink>
          <a:srgbClr val="8488AC"/>
        </a:hlink>
        <a:folHlink>
          <a:srgbClr val="FFFF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Шаблон оформления «Судовой журнал»</Template>
  <TotalTime>540</TotalTime>
  <Words>290</Words>
  <Application>Microsoft Office PowerPoint</Application>
  <PresentationFormat>Экран (4:3)</PresentationFormat>
  <Paragraphs>88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Шаблон оформления «Судовой журнал»</vt:lpstr>
      <vt:lpstr>Тема: Кто стоит на        страже закона.</vt:lpstr>
      <vt:lpstr>    Вопросы для повторения:</vt:lpstr>
      <vt:lpstr>             Правонарушения</vt:lpstr>
      <vt:lpstr>Слайд 4</vt:lpstr>
      <vt:lpstr>Прокуратура</vt:lpstr>
      <vt:lpstr>  Таможня.     Следит за законностью        перемещений товаров через границу.                </vt:lpstr>
      <vt:lpstr> Федеральная служба безопасности  (ФСБ)</vt:lpstr>
      <vt:lpstr>Суды.    Осуществляют правосудие и       обеспечивают законность в обществе.</vt:lpstr>
      <vt:lpstr>                 Фемида</vt:lpstr>
      <vt:lpstr>   Презумпция невиновности:</vt:lpstr>
      <vt:lpstr>        Органы внутренних дел                       (полиция)</vt:lpstr>
      <vt:lpstr>                 Полиция</vt:lpstr>
      <vt:lpstr>        Подразделения            криминальной полиции </vt:lpstr>
      <vt:lpstr>       Подразделения полиции      общественной  безопасности</vt:lpstr>
      <vt:lpstr>  Подразделение по делам                 несовершеннолетних</vt:lpstr>
    </vt:vector>
  </TitlesOfParts>
  <Company>home`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Администратор</dc:creator>
  <cp:lastModifiedBy>ISR05DAGM2245048</cp:lastModifiedBy>
  <cp:revision>8</cp:revision>
  <dcterms:created xsi:type="dcterms:W3CDTF">2008-02-01T19:40:24Z</dcterms:created>
  <dcterms:modified xsi:type="dcterms:W3CDTF">2019-11-27T16:27:23Z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TC010690171049</vt:lpwstr>
  </property>
</Properties>
</file>