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sldIdLst>
    <p:sldId id="256" r:id="rId2"/>
    <p:sldId id="257" r:id="rId3"/>
    <p:sldId id="272" r:id="rId4"/>
    <p:sldId id="258" r:id="rId5"/>
    <p:sldId id="262" r:id="rId6"/>
    <p:sldId id="261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9900"/>
    <a:srgbClr val="FFFF00"/>
    <a:srgbClr val="0C670E"/>
    <a:srgbClr val="120643"/>
    <a:srgbClr val="1205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E14BF5-49CF-4FD7-AD51-4776DA76659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3554" name="Picture 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2356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D6C46-2A4C-4AFB-9913-66EC56313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DF809-329D-4F69-98D7-295BCD5C6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ED1F64-70ED-4B06-9BA1-9046E0A7B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752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86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4999E7-D98E-4468-A911-B9445D077B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6B5E43-9042-469E-BE61-7D7F04681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29C1E-BD0F-475B-BD79-B150258FB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70458-E547-40BC-941C-5B5A756634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28218-FCC7-47C1-8FD6-9BB547F3C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1FFEB-F43F-41D0-B489-8066ADC81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87D36-8B51-41A2-9BFA-18BDD6D59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65BFF-46F3-4673-89AC-1B0DD71D2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30E8-8971-48CD-A6DE-482568394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CA06-B9BE-4776-B792-58B9C66C64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22530" name="Picture 2" descr="Expbann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fld id="{8970AD8E-5558-46B0-B0A4-01F7EB478F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73238"/>
            <a:ext cx="5113338" cy="2514600"/>
          </a:xfrm>
          <a:ln/>
        </p:spPr>
        <p:txBody>
          <a:bodyPr/>
          <a:lstStyle/>
          <a:p>
            <a:r>
              <a:rPr lang="ru-RU"/>
              <a:t>Тема:</a:t>
            </a:r>
            <a:br>
              <a:rPr lang="ru-RU"/>
            </a:br>
            <a:r>
              <a:rPr lang="ru-RU" b="1">
                <a:solidFill>
                  <a:srgbClr val="0C670E"/>
                </a:solidFill>
              </a:rPr>
              <a:t>Кто стоит на </a:t>
            </a:r>
            <a:br>
              <a:rPr lang="ru-RU" b="1">
                <a:solidFill>
                  <a:srgbClr val="0C670E"/>
                </a:solidFill>
              </a:rPr>
            </a:br>
            <a:r>
              <a:rPr lang="ru-RU" b="1">
                <a:solidFill>
                  <a:srgbClr val="0C670E"/>
                </a:solidFill>
              </a:rPr>
              <a:t>      страже закона.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3688" y="4508500"/>
            <a:ext cx="4468840" cy="166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 Урок по обществознанию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 в 7 классе. </a:t>
            </a:r>
          </a:p>
        </p:txBody>
      </p:sp>
      <p:pic>
        <p:nvPicPr>
          <p:cNvPr id="43012" name="Picture 4" descr="су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552700" cy="35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C670E"/>
                </a:solidFill>
                <a:latin typeface="Arial" charset="0"/>
              </a:rPr>
              <a:t>   Презумпция невиновности: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3810000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«…обвиняемый считается </a:t>
            </a:r>
            <a:r>
              <a:rPr lang="ru-RU" sz="2800" i="1" u="sng">
                <a:solidFill>
                  <a:schemeClr val="tx2"/>
                </a:solidFill>
                <a:latin typeface="Arial" charset="0"/>
              </a:rPr>
              <a:t>невиновным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до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тех пор, пока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           его вина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не будет доказана в установленном законом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            порядке».</a:t>
            </a:r>
          </a:p>
        </p:txBody>
      </p:sp>
      <p:pic>
        <p:nvPicPr>
          <p:cNvPr id="80903" name="Picture 7" descr="су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75"/>
            <a:ext cx="424815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C670E"/>
                </a:solidFill>
                <a:latin typeface="Arial" charset="0"/>
              </a:rPr>
              <a:t> 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Органы внутренних дел </a:t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                 </a:t>
            </a:r>
            <a:r>
              <a:rPr lang="ru-RU" sz="3600" dirty="0" smtClean="0">
                <a:solidFill>
                  <a:srgbClr val="0C670E"/>
                </a:solidFill>
                <a:latin typeface="Arial" charset="0"/>
              </a:rPr>
              <a:t>(полиция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)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2881312" cy="4114800"/>
          </a:xfrm>
        </p:spPr>
        <p:txBody>
          <a:bodyPr/>
          <a:lstStyle/>
          <a:p>
            <a:endParaRPr lang="ru-RU" sz="24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Следят за</a:t>
            </a:r>
          </a:p>
          <a:p>
            <a:pPr>
              <a:buFontTx/>
              <a:buNone/>
            </a:pPr>
            <a:r>
              <a:rPr lang="ru-RU" sz="2400">
                <a:latin typeface="Arial" charset="0"/>
              </a:rPr>
              <a:t>    общественным порядком</a:t>
            </a:r>
          </a:p>
          <a:p>
            <a:endParaRPr lang="ru-RU" sz="24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Борются с </a:t>
            </a:r>
          </a:p>
          <a:p>
            <a:pPr>
              <a:buFontTx/>
              <a:buNone/>
            </a:pPr>
            <a:r>
              <a:rPr lang="ru-RU" sz="2400">
                <a:latin typeface="Arial" charset="0"/>
              </a:rPr>
              <a:t>   право-</a:t>
            </a:r>
          </a:p>
          <a:p>
            <a:pPr>
              <a:buFontTx/>
              <a:buNone/>
            </a:pPr>
            <a:r>
              <a:rPr lang="ru-RU" sz="2400">
                <a:latin typeface="Arial" charset="0"/>
              </a:rPr>
              <a:t>   нарушениями</a:t>
            </a:r>
          </a:p>
        </p:txBody>
      </p:sp>
      <p:pic>
        <p:nvPicPr>
          <p:cNvPr id="69648" name="Picture 1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17805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b="1" dirty="0" smtClean="0">
                <a:solidFill>
                  <a:srgbClr val="0C670E"/>
                </a:solidFill>
                <a:latin typeface="Arial" charset="0"/>
              </a:rPr>
              <a:t>Полиция</a:t>
            </a:r>
            <a:endParaRPr lang="ru-RU" b="1" dirty="0">
              <a:solidFill>
                <a:srgbClr val="0C670E"/>
              </a:solidFill>
              <a:latin typeface="Arial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41438"/>
            <a:ext cx="3810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</a:t>
            </a:r>
            <a:r>
              <a:rPr lang="ru-RU" b="1" i="1">
                <a:solidFill>
                  <a:srgbClr val="3333CC"/>
                </a:solidFill>
              </a:rPr>
              <a:t>Криминальная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3333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 </a:t>
            </a:r>
            <a:r>
              <a:rPr lang="ru-RU" sz="2400" u="sng">
                <a:solidFill>
                  <a:schemeClr val="tx2"/>
                </a:solidFill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предупреждение, пресечение и раскрытие преступлений;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розыск лиц, скрывающихся от правоохранительных органов.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341438"/>
            <a:ext cx="3810000" cy="45989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</a:t>
            </a:r>
            <a:r>
              <a:rPr lang="ru-RU" b="1" i="1">
                <a:solidFill>
                  <a:srgbClr val="3333CC"/>
                </a:solidFill>
              </a:rPr>
              <a:t>Общественной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3333CC"/>
                </a:solidFill>
              </a:rPr>
              <a:t>        безопасности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9900"/>
                </a:solidFill>
              </a:rPr>
              <a:t>          </a:t>
            </a:r>
            <a:r>
              <a:rPr lang="ru-RU" sz="2400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      </a:t>
            </a:r>
            <a:r>
              <a:rPr lang="ru-RU" sz="2400" u="sng">
                <a:solidFill>
                  <a:schemeClr val="tx2"/>
                </a:solidFill>
                <a:latin typeface="Arial" charset="0"/>
              </a:rPr>
              <a:t>Задачи: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обеспечение личной и общественной безопасности;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охрана общественного порядка.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предупреждение и пресечение правонарушений.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3276600" y="836613"/>
            <a:ext cx="16557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076825" y="83661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627313" y="177323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6804025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 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Подразделения </a:t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      криминальной </a:t>
            </a:r>
            <a:r>
              <a:rPr lang="ru-RU" sz="3600" dirty="0" smtClean="0">
                <a:solidFill>
                  <a:srgbClr val="0C670E"/>
                </a:solidFill>
                <a:latin typeface="Arial" charset="0"/>
              </a:rPr>
              <a:t>полиции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>
                <a:solidFill>
                  <a:schemeClr val="tx2"/>
                </a:solidFill>
                <a:latin typeface="Arial" charset="0"/>
              </a:rPr>
              <a:t>Уголовный розыск.</a:t>
            </a:r>
          </a:p>
          <a:p>
            <a:r>
              <a:rPr lang="ru-RU" sz="2800">
                <a:solidFill>
                  <a:schemeClr val="tx2"/>
                </a:solidFill>
                <a:latin typeface="Arial" charset="0"/>
              </a:rPr>
              <a:t>Подразделение по борьбе с экономическими преступлениями.</a:t>
            </a:r>
          </a:p>
          <a:p>
            <a:r>
              <a:rPr lang="ru-RU" sz="2800">
                <a:solidFill>
                  <a:schemeClr val="tx2"/>
                </a:solidFill>
                <a:latin typeface="Arial" charset="0"/>
              </a:rPr>
              <a:t>Подразделение по борьбе с незаконным оборотом наркотиков.</a:t>
            </a:r>
          </a:p>
          <a:p>
            <a:r>
              <a:rPr lang="ru-RU" sz="2800">
                <a:solidFill>
                  <a:schemeClr val="tx2"/>
                </a:solidFill>
                <a:latin typeface="Arial" charset="0"/>
              </a:rPr>
              <a:t>Криминалистические лаборатории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      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>Подразделения </a:t>
            </a:r>
            <a:r>
              <a:rPr lang="ru-RU" sz="3600" dirty="0" smtClean="0">
                <a:solidFill>
                  <a:srgbClr val="0C670E"/>
                </a:solidFill>
                <a:latin typeface="Arial" charset="0"/>
              </a:rPr>
              <a:t>полиции </a:t>
            </a:r>
            <a:r>
              <a:rPr lang="ru-RU" sz="3600" dirty="0">
                <a:solidFill>
                  <a:srgbClr val="0C670E"/>
                </a:solidFill>
                <a:latin typeface="Arial" charset="0"/>
              </a:rPr>
              <a:t/>
            </a:r>
            <a:br>
              <a:rPr lang="ru-RU" sz="3600" dirty="0">
                <a:solidFill>
                  <a:srgbClr val="0C670E"/>
                </a:solidFill>
                <a:latin typeface="Arial" charset="0"/>
              </a:rPr>
            </a:br>
            <a:r>
              <a:rPr lang="ru-RU" sz="3600" dirty="0">
                <a:solidFill>
                  <a:srgbClr val="0C670E"/>
                </a:solidFill>
                <a:latin typeface="Arial" charset="0"/>
              </a:rPr>
              <a:t>    общественной  безопасности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2050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Дежурные части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ГИБДД</a:t>
            </a:r>
            <a:endParaRPr lang="ru-RU" sz="2400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Участковые инспектора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" charset="0"/>
              </a:rPr>
              <a:t>Подразделения по делам несовершеннолетних</a:t>
            </a:r>
          </a:p>
        </p:txBody>
      </p:sp>
      <p:pic>
        <p:nvPicPr>
          <p:cNvPr id="79883" name="Picture 11" descr="дежурная част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75"/>
            <a:ext cx="3455988" cy="2652713"/>
          </a:xfrm>
        </p:spPr>
      </p:pic>
      <p:pic>
        <p:nvPicPr>
          <p:cNvPr id="79885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997200"/>
            <a:ext cx="2193925" cy="33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C670E"/>
                </a:solidFill>
                <a:latin typeface="Arial" charset="0"/>
              </a:rPr>
              <a:t>  </a:t>
            </a:r>
            <a:r>
              <a:rPr lang="ru-RU" sz="3600">
                <a:solidFill>
                  <a:srgbClr val="0C670E"/>
                </a:solidFill>
                <a:latin typeface="Arial" charset="0"/>
              </a:rPr>
              <a:t>Подразделение по делам </a:t>
            </a:r>
            <a:br>
              <a:rPr lang="ru-RU" sz="36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               несовершеннолетних</a:t>
            </a:r>
          </a:p>
        </p:txBody>
      </p:sp>
      <p:pic>
        <p:nvPicPr>
          <p:cNvPr id="83972" name="Picture 4" descr="подразделение по делам несовершеннолетн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70063"/>
            <a:ext cx="5257800" cy="508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C670E"/>
                </a:solidFill>
              </a:rPr>
              <a:t>    Вопросы для повторения: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tx2"/>
                </a:solidFill>
                <a:latin typeface="Arial" charset="0"/>
              </a:rPr>
              <a:t>Назовите основные группы прав человека.</a:t>
            </a:r>
          </a:p>
          <a:p>
            <a:r>
              <a:rPr lang="ru-RU">
                <a:solidFill>
                  <a:schemeClr val="tx2"/>
                </a:solidFill>
                <a:latin typeface="Arial" charset="0"/>
              </a:rPr>
              <a:t>Что такое закон?</a:t>
            </a:r>
          </a:p>
          <a:p>
            <a:r>
              <a:rPr lang="ru-RU">
                <a:solidFill>
                  <a:schemeClr val="tx2"/>
                </a:solidFill>
                <a:latin typeface="Arial" charset="0"/>
              </a:rPr>
              <a:t>Почему нужно соблюдать законы?</a:t>
            </a:r>
          </a:p>
          <a:p>
            <a:pPr>
              <a:buFontTx/>
              <a:buNone/>
            </a:pPr>
            <a:endParaRPr lang="ru-RU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</a:t>
            </a:r>
            <a:r>
              <a:rPr lang="ru-RU" sz="4000">
                <a:solidFill>
                  <a:srgbClr val="0C670E"/>
                </a:solidFill>
                <a:latin typeface="Arial" charset="0"/>
              </a:rPr>
              <a:t>Правонарушения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i="1" u="sng">
                <a:solidFill>
                  <a:srgbClr val="3333CC"/>
                </a:solidFill>
                <a:latin typeface="Arial" charset="0"/>
              </a:rPr>
              <a:t>Преступления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жизни и здоровья человека;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чести и достоинства человека;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против собственности;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против прав и свобод граждан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  <a:r>
              <a:rPr lang="ru-RU" sz="2400">
                <a:solidFill>
                  <a:srgbClr val="3333CC"/>
                </a:solidFill>
              </a:rPr>
              <a:t>           </a:t>
            </a:r>
            <a:r>
              <a:rPr lang="ru-RU" sz="2400" u="sng">
                <a:solidFill>
                  <a:srgbClr val="3333CC"/>
                </a:solidFill>
                <a:latin typeface="Arial" charset="0"/>
              </a:rPr>
              <a:t>Проступки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мелкое хулиганство;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нарушение различных правил общественного порядка;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вред чужому имуществу;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-  нарушение дисциплины по месту работы или учёбы.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2700338" y="1196975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5148263" y="119697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2700338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804025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95513" y="260350"/>
            <a:ext cx="590550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0C670E"/>
                </a:solidFill>
              </a:rPr>
              <a:t>Правоохранительные органы</a:t>
            </a:r>
          </a:p>
          <a:p>
            <a:pPr algn="ctr"/>
            <a:r>
              <a:rPr lang="ru-RU" sz="2800">
                <a:solidFill>
                  <a:srgbClr val="0C670E"/>
                </a:solidFill>
              </a:rPr>
              <a:t> Российской Федерации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Прокуратура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0425" y="1844675"/>
            <a:ext cx="24479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Таможня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116013" y="3284538"/>
            <a:ext cx="35274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Федеральная служба </a:t>
            </a:r>
          </a:p>
          <a:p>
            <a:pPr algn="ctr"/>
            <a:r>
              <a:rPr lang="ru-RU" sz="2400">
                <a:solidFill>
                  <a:schemeClr val="tx2"/>
                </a:solidFill>
              </a:rPr>
              <a:t>безопасности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64163" y="3284538"/>
            <a:ext cx="3095625" cy="98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Суды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987675" y="4797425"/>
            <a:ext cx="41052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Органы внутренних дел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(полиция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3419475" y="1412875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219700" y="1412875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5148263" y="1412875"/>
            <a:ext cx="8636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995738" y="1412875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076825" y="14128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C670E"/>
                </a:solidFill>
                <a:latin typeface="Arial" charset="0"/>
              </a:rPr>
              <a:t>Прокуратура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Надзирает за соблюдением законов</a:t>
            </a:r>
          </a:p>
          <a:p>
            <a:endParaRPr lang="ru-RU" sz="2800"/>
          </a:p>
          <a:p>
            <a:r>
              <a:rPr lang="ru-RU" sz="2800"/>
              <a:t>Представляет интересы государства в судебном процессе</a:t>
            </a:r>
          </a:p>
        </p:txBody>
      </p:sp>
      <p:pic>
        <p:nvPicPr>
          <p:cNvPr id="57350" name="Picture 6" descr="Прокур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692150"/>
            <a:ext cx="3609975" cy="553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381000"/>
            <a:ext cx="7632700" cy="744538"/>
          </a:xfrm>
        </p:spPr>
        <p:txBody>
          <a:bodyPr/>
          <a:lstStyle/>
          <a:p>
            <a:r>
              <a:rPr lang="ru-RU" sz="4000">
                <a:solidFill>
                  <a:srgbClr val="0C670E"/>
                </a:solidFill>
              </a:rPr>
              <a:t>  </a:t>
            </a:r>
            <a:r>
              <a:rPr lang="ru-RU" sz="4000">
                <a:solidFill>
                  <a:srgbClr val="0C670E"/>
                </a:solidFill>
                <a:latin typeface="Arial" charset="0"/>
              </a:rPr>
              <a:t>Таможня.</a:t>
            </a:r>
            <a:r>
              <a:rPr lang="ru-RU" sz="4000"/>
              <a:t>     </a:t>
            </a:r>
            <a:r>
              <a:rPr lang="ru-RU" sz="3200"/>
              <a:t>Следит за законностью  </a:t>
            </a:r>
            <a:br>
              <a:rPr lang="ru-RU" sz="3200"/>
            </a:br>
            <a:r>
              <a:rPr lang="ru-RU" sz="3200"/>
              <a:t>     перемещений товаров через границу.</a:t>
            </a:r>
            <a:r>
              <a:rPr lang="ru-RU" sz="4000"/>
              <a:t>                </a:t>
            </a:r>
          </a:p>
        </p:txBody>
      </p:sp>
      <p:pic>
        <p:nvPicPr>
          <p:cNvPr id="54277" name="Picture 5" descr="Таможенный пункт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64801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96212" cy="1143000"/>
          </a:xfrm>
        </p:spPr>
        <p:txBody>
          <a:bodyPr/>
          <a:lstStyle/>
          <a:p>
            <a:r>
              <a:rPr lang="ru-RU" sz="4000">
                <a:solidFill>
                  <a:srgbClr val="0C670E"/>
                </a:solidFill>
                <a:latin typeface="Arial" charset="0"/>
              </a:rPr>
              <a:t/>
            </a:r>
            <a:br>
              <a:rPr lang="ru-RU" sz="40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Федеральная служба безопасности</a:t>
            </a:r>
            <a:br>
              <a:rPr lang="ru-RU" sz="3600">
                <a:solidFill>
                  <a:srgbClr val="0C670E"/>
                </a:solidFill>
                <a:latin typeface="Arial" charset="0"/>
              </a:rPr>
            </a:br>
            <a:r>
              <a:rPr lang="ru-RU" sz="3600">
                <a:solidFill>
                  <a:srgbClr val="0C670E"/>
                </a:solidFill>
                <a:latin typeface="Arial" charset="0"/>
              </a:rPr>
              <a:t> (ФСБ)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Борется с терроризмом, шпионажем и другими преступлениями против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    государства</a:t>
            </a:r>
          </a:p>
        </p:txBody>
      </p:sp>
      <p:pic>
        <p:nvPicPr>
          <p:cNvPr id="59402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776288"/>
            <a:ext cx="3681412" cy="2825750"/>
          </a:xfrm>
        </p:spPr>
      </p:pic>
      <p:pic>
        <p:nvPicPr>
          <p:cNvPr id="59403" name="Picture 11" descr="Борьба ФСБ сс шпионаже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3789363"/>
            <a:ext cx="3384550" cy="254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r>
              <a:rPr lang="ru-RU" sz="3600">
                <a:solidFill>
                  <a:srgbClr val="0C670E"/>
                </a:solidFill>
                <a:latin typeface="Arial" charset="0"/>
              </a:rPr>
              <a:t>Суды.</a:t>
            </a:r>
            <a:r>
              <a:rPr lang="ru-RU" sz="4000">
                <a:solidFill>
                  <a:srgbClr val="0C670E"/>
                </a:solidFill>
                <a:latin typeface="Arial" charset="0"/>
              </a:rPr>
              <a:t>    </a:t>
            </a:r>
            <a:r>
              <a:rPr lang="ru-RU" sz="2800">
                <a:latin typeface="Arial" charset="0"/>
              </a:rPr>
              <a:t>Осуществляют правосудие и </a:t>
            </a:r>
            <a:br>
              <a:rPr lang="ru-RU" sz="2800">
                <a:latin typeface="Arial" charset="0"/>
              </a:rPr>
            </a:br>
            <a:r>
              <a:rPr lang="ru-RU" sz="2800">
                <a:latin typeface="Arial" charset="0"/>
              </a:rPr>
              <a:t>     обеспечивают законность в обществе.</a:t>
            </a:r>
          </a:p>
        </p:txBody>
      </p:sp>
      <p:pic>
        <p:nvPicPr>
          <p:cNvPr id="63495" name="Picture 7" descr="Су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412875"/>
            <a:ext cx="7073900" cy="498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C670E"/>
                </a:solidFill>
                <a:latin typeface="Arial" charset="0"/>
              </a:rPr>
              <a:t>                 Фемида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773238"/>
            <a:ext cx="3259137" cy="409416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весы – символ меры и справедливости; </a:t>
            </a:r>
          </a:p>
          <a:p>
            <a:pPr>
              <a:buFontTx/>
              <a:buChar char="-"/>
            </a:pP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400">
                <a:solidFill>
                  <a:schemeClr val="tx2"/>
                </a:solidFill>
                <a:latin typeface="Arial" charset="0"/>
              </a:rPr>
              <a:t>меч – символ возмездия.</a:t>
            </a:r>
          </a:p>
        </p:txBody>
      </p:sp>
      <p:pic>
        <p:nvPicPr>
          <p:cNvPr id="66571" name="Picture 11" descr="Феми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57338"/>
            <a:ext cx="447833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«Судовой журнал»</Template>
  <TotalTime>540</TotalTime>
  <Words>290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оформления «Судовой журнал»</vt:lpstr>
      <vt:lpstr>Тема: Кто стоит на        страже закона.</vt:lpstr>
      <vt:lpstr>    Вопросы для повторения:</vt:lpstr>
      <vt:lpstr>             Правонарушения</vt:lpstr>
      <vt:lpstr>Слайд 4</vt:lpstr>
      <vt:lpstr>Прокуратура</vt:lpstr>
      <vt:lpstr>  Таможня.     Следит за законностью        перемещений товаров через границу.                </vt:lpstr>
      <vt:lpstr> Федеральная служба безопасности  (ФСБ)</vt:lpstr>
      <vt:lpstr>Суды.    Осуществляют правосудие и       обеспечивают законность в обществе.</vt:lpstr>
      <vt:lpstr>                 Фемида</vt:lpstr>
      <vt:lpstr>   Презумпция невиновности:</vt:lpstr>
      <vt:lpstr>        Органы внутренних дел                       (полиция)</vt:lpstr>
      <vt:lpstr>                 Полиция</vt:lpstr>
      <vt:lpstr>        Подразделения            криминальной полиции </vt:lpstr>
      <vt:lpstr>       Подразделения полиции      общественной  безопасности</vt:lpstr>
      <vt:lpstr>  Подразделение по делам                 несовершеннолетних</vt:lpstr>
    </vt:vector>
  </TitlesOfParts>
  <Company>home`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ISR05DAGM2245048</cp:lastModifiedBy>
  <cp:revision>8</cp:revision>
  <dcterms:created xsi:type="dcterms:W3CDTF">2008-02-01T19:40:24Z</dcterms:created>
  <dcterms:modified xsi:type="dcterms:W3CDTF">2019-11-27T16:27:23Z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TC010690171049</vt:lpwstr>
  </property>
</Properties>
</file>