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7" r:id="rId2"/>
    <p:sldId id="256" r:id="rId3"/>
    <p:sldId id="278" r:id="rId4"/>
    <p:sldId id="273" r:id="rId5"/>
    <p:sldId id="283" r:id="rId6"/>
    <p:sldId id="284" r:id="rId7"/>
    <p:sldId id="274" r:id="rId8"/>
    <p:sldId id="261" r:id="rId9"/>
    <p:sldId id="262" r:id="rId10"/>
    <p:sldId id="285" r:id="rId11"/>
    <p:sldId id="286" r:id="rId12"/>
    <p:sldId id="276" r:id="rId13"/>
    <p:sldId id="288" r:id="rId14"/>
    <p:sldId id="263" r:id="rId15"/>
    <p:sldId id="292" r:id="rId16"/>
    <p:sldId id="293" r:id="rId17"/>
    <p:sldId id="265" r:id="rId18"/>
    <p:sldId id="26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89" autoAdjust="0"/>
    <p:restoredTop sz="94660"/>
  </p:normalViewPr>
  <p:slideViewPr>
    <p:cSldViewPr snapToGrid="0">
      <p:cViewPr varScale="1">
        <p:scale>
          <a:sx n="77" d="100"/>
          <a:sy n="77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73774F-A6CC-4391-9DB5-2786C3B782FF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6733BC-3595-4E7A-AC71-47EC45A373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97A5820-4278-4370-8995-7E8867226FF7}" type="slidenum">
              <a:rPr lang="ru-RU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57B820A-815C-4A78-A627-3B9CA5D08A62}" type="slidenum">
              <a:rPr lang="ru-RU">
                <a:latin typeface="Calibri" pitchFamily="34" charset="0"/>
              </a:rPr>
              <a:pPr/>
              <a:t>13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57B820A-815C-4A78-A627-3B9CA5D08A62}" type="slidenum">
              <a:rPr lang="ru-RU">
                <a:latin typeface="Calibri" pitchFamily="34" charset="0"/>
              </a:rPr>
              <a:pPr/>
              <a:t>15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363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509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09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78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136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464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840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41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916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693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245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FBC3E-2AC1-4537-964A-A6526A5EE6B4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66B73-EF09-4787-957C-5BE8FB5AE7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92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https://enguide.ua/s/public/upload/images/0a46/b410/72ba/11de/2207/3470/b225/610x35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299" y="431800"/>
            <a:ext cx="7721703" cy="44304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23207" y="4775157"/>
            <a:ext cx="755046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Моральный выбор – </a:t>
            </a:r>
          </a:p>
          <a:p>
            <a:pPr algn="ctr"/>
            <a:r>
              <a:rPr lang="ru-RU" sz="5400" b="1" i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ответственность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Моральный выбор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51880"/>
            <a:ext cx="5762171" cy="4566937"/>
          </a:xfrm>
        </p:spPr>
        <p:txBody>
          <a:bodyPr>
            <a:noAutofit/>
          </a:bodyPr>
          <a:lstStyle/>
          <a:p>
            <a:pPr marL="261938" indent="-261938">
              <a:buNone/>
            </a:pPr>
            <a:r>
              <a:rPr lang="ru-RU" altLang="ru-RU" sz="2600" i="1" dirty="0"/>
              <a:t> - 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акт моральной </a:t>
            </a:r>
            <a:r>
              <a:rPr lang="ru-RU" altLang="ru-RU" sz="2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, выражающийся в </a:t>
            </a:r>
            <a:r>
              <a:rPr lang="ru-RU" altLang="ru-RU" sz="2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сознательном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предпочтении 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определенной линии поведения или конкретного варианта поступка, когда </a:t>
            </a:r>
            <a:r>
              <a:rPr lang="ru-RU" altLang="ru-RU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человек самостоятельно должен принять моральное решение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 в пользу одного из них или нередко вопреки.</a:t>
            </a:r>
          </a:p>
          <a:p>
            <a:endParaRPr lang="ru-RU" sz="2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7657" y="1098529"/>
            <a:ext cx="3140860" cy="3959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58800" y="5260594"/>
            <a:ext cx="8294914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Моральный выбор – не просто внутренний выбор, это  еще и действие в соответствии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 собственным выбором!</a:t>
            </a:r>
          </a:p>
        </p:txBody>
      </p:sp>
    </p:spTree>
    <p:extLst>
      <p:ext uri="{BB962C8B-B14F-4D97-AF65-F5344CB8AC3E}">
        <p14:creationId xmlns:p14="http://schemas.microsoft.com/office/powerpoint/2010/main" val="317326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628650" y="73667"/>
            <a:ext cx="78867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Моральный выбор – это свобода между добром и злом</a:t>
            </a:r>
            <a:endParaRPr kumimoji="0" lang="ru-RU" sz="4400" b="1" i="0" u="none" strike="noStrike" kern="1200" cap="none" spc="0" normalizeH="0" baseline="0" noProof="0" dirty="0">
              <a:ln w="11430"/>
              <a:solidFill>
                <a:srgbClr val="6600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39486" y="1043911"/>
            <a:ext cx="8229600" cy="1143000"/>
          </a:xfrm>
          <a:prstGeom prst="rect">
            <a:avLst/>
          </a:prstGeom>
          <a:noFill/>
          <a:ln w="19050">
            <a:noFill/>
          </a:ln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normalizeH="0" baseline="0" noProof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97543" y="1914761"/>
            <a:ext cx="6277428" cy="1143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ru-RU" sz="36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возможность действовать по своему усмотрению…</a:t>
            </a:r>
            <a:endParaRPr kumimoji="0" lang="ru-RU" sz="2400" b="1" i="0" u="none" strike="noStrike" kern="1200" normalizeH="0" baseline="0" noProof="0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http://www.inquisition-art.net/images/z-new1/exibition-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98428" y="1436914"/>
            <a:ext cx="2299281" cy="5196115"/>
          </a:xfrm>
          <a:prstGeom prst="rect">
            <a:avLst/>
          </a:prstGeom>
          <a:noFill/>
        </p:spPr>
      </p:pic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261258" y="3033486"/>
            <a:ext cx="6154056" cy="430887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Прочтите притчу о дровосеке на стр.73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0457" y="3612607"/>
            <a:ext cx="6451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Как вы поняли её образы: </a:t>
            </a:r>
          </a:p>
          <a:p>
            <a:r>
              <a:rPr lang="ru-RU" sz="2200" b="1" i="1" dirty="0">
                <a:latin typeface="Arial" pitchFamily="34" charset="0"/>
                <a:cs typeface="Arial" pitchFamily="34" charset="0"/>
              </a:rPr>
              <a:t>  дровосек, хворост, костёр?</a:t>
            </a:r>
            <a:br>
              <a:rPr lang="ru-RU" sz="2200" b="1" dirty="0">
                <a:latin typeface="Arial" pitchFamily="34" charset="0"/>
                <a:cs typeface="Arial" pitchFamily="34" charset="0"/>
              </a:rPr>
            </a:br>
            <a:r>
              <a:rPr lang="ru-RU" sz="2200" b="1" dirty="0">
                <a:latin typeface="Arial" pitchFamily="34" charset="0"/>
                <a:cs typeface="Arial" pitchFamily="34" charset="0"/>
              </a:rPr>
              <a:t>- О чём действительно идёт речь в притче?</a:t>
            </a:r>
            <a:br>
              <a:rPr lang="ru-RU" sz="2200" b="1" dirty="0">
                <a:latin typeface="Arial" pitchFamily="34" charset="0"/>
                <a:cs typeface="Arial" pitchFamily="34" charset="0"/>
              </a:rPr>
            </a:br>
            <a:r>
              <a:rPr lang="ru-RU" sz="2200" b="1" dirty="0">
                <a:latin typeface="Arial" pitchFamily="34" charset="0"/>
                <a:cs typeface="Arial" pitchFamily="34" charset="0"/>
              </a:rPr>
              <a:t>- В чём главный смысл притчи?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8686" y="5080000"/>
            <a:ext cx="6241144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Речь идёт о жизни человека вообще, о его деятельности и её общественных последствиях. </a:t>
            </a:r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Костёр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как раз и символизирует возможные опасности, подстерегающие человека в результате бездумных решений.</a:t>
            </a:r>
          </a:p>
          <a:p>
            <a:r>
              <a:rPr lang="ru-RU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Главная мысль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– ответственность каждого за результаты своей деятельности.</a:t>
            </a:r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410936" y="1359915"/>
            <a:ext cx="7886700" cy="534003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5400" b="1" dirty="0">
              <a:ln w="11430"/>
              <a:solidFill>
                <a:srgbClr val="6600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228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 animBg="1"/>
      <p:bldP spid="14" grpId="0"/>
      <p:bldP spid="15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Что такое ответственность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9643" y="1977080"/>
            <a:ext cx="7897513" cy="432344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ru-RU" i="1" dirty="0">
                <a:solidFill>
                  <a:srgbClr val="000000"/>
                </a:solidFill>
              </a:rPr>
              <a:t>Способность осознать то, что уровень успешности, самореализации человека зависят только от него самого</a:t>
            </a:r>
          </a:p>
          <a:p>
            <a:r>
              <a:rPr lang="ru-RU" i="1" dirty="0">
                <a:solidFill>
                  <a:srgbClr val="000000"/>
                </a:solidFill>
              </a:rPr>
              <a:t>Готовность исполнять свои обещания и выполнять свои обязанности наилучшим образом</a:t>
            </a:r>
          </a:p>
          <a:p>
            <a:r>
              <a:rPr lang="ru-RU" i="1" dirty="0">
                <a:solidFill>
                  <a:srgbClr val="000000"/>
                </a:solidFill>
              </a:rPr>
              <a:t>Умение принимать решения в сложных ситуациях не только за себя, но и за тех, кто от тебя зависит</a:t>
            </a:r>
          </a:p>
          <a:p>
            <a:r>
              <a:rPr lang="ru-RU" i="1" dirty="0">
                <a:solidFill>
                  <a:srgbClr val="000000"/>
                </a:solidFill>
              </a:rPr>
              <a:t>Понимание последствий, которые могут повлечь решения или действия самого человека</a:t>
            </a:r>
            <a:endParaRPr lang="ru-RU" i="1" dirty="0"/>
          </a:p>
          <a:p>
            <a:endParaRPr lang="ru-RU" i="1" dirty="0">
              <a:solidFill>
                <a:srgbClr val="000000"/>
              </a:solidFill>
            </a:endParaRP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28786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9896" y="261485"/>
            <a:ext cx="8429625" cy="8309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В отличие от  нарушения законов,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нарушение норм морали  не несет наказания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46742" y="2661331"/>
            <a:ext cx="8500836" cy="5172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МОЖЕТ ПРЕВРАТИТЬ  НОРМЫ МОРАЛИ В ЗАКОНЫ?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646057" y="3295876"/>
            <a:ext cx="3160032" cy="21034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>
                <a:solidFill>
                  <a:srgbClr val="000000"/>
                </a:solidFill>
                <a:cs typeface="Arial" charset="0"/>
              </a:rPr>
              <a:t>НАРУШЕНИЕ НОРМ МОРАЛИ СВЯЗАНО С ИМУЩЕСТВЕННЫМ НЕРАВЕНСТВОМ?</a:t>
            </a:r>
          </a:p>
        </p:txBody>
      </p:sp>
      <p:sp>
        <p:nvSpPr>
          <p:cNvPr id="9" name="Прямоугольник с одним скругленным углом 8"/>
          <p:cNvSpPr/>
          <p:nvPr/>
        </p:nvSpPr>
        <p:spPr>
          <a:xfrm>
            <a:off x="1306285" y="1237343"/>
            <a:ext cx="6545943" cy="1259114"/>
          </a:xfrm>
          <a:prstGeom prst="round1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 dirty="0">
                <a:solidFill>
                  <a:srgbClr val="FDEADA"/>
                </a:solidFill>
                <a:cs typeface="Arial" charset="0"/>
              </a:rPr>
              <a:t>ЧТО ЖЕ МОЖЕТ  ОБЕСПЕЧИТЬ ИХ   ВЫПОЛНЕНИЕ?</a:t>
            </a: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 l="19431" t="36056" r="35021" b="10656"/>
          <a:stretch>
            <a:fillRect/>
          </a:stretch>
        </p:blipFill>
        <p:spPr bwMode="auto">
          <a:xfrm>
            <a:off x="228319" y="3265714"/>
            <a:ext cx="5131973" cy="3375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 l="19930" t="43494" r="37673" b="38883"/>
          <a:stretch>
            <a:fillRect/>
          </a:stretch>
        </p:blipFill>
        <p:spPr bwMode="auto">
          <a:xfrm>
            <a:off x="4962220" y="5762523"/>
            <a:ext cx="3935037" cy="91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8650" y="249015"/>
            <a:ext cx="5656036" cy="737960"/>
          </a:xfrm>
          <a:prstGeom prst="rect">
            <a:avLst/>
          </a:prstGeom>
        </p:spPr>
        <p:txBody>
          <a:bodyPr>
            <a:normAutofit fontScale="92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Ситуация</a:t>
            </a:r>
          </a:p>
        </p:txBody>
      </p:sp>
      <p:pic>
        <p:nvPicPr>
          <p:cNvPr id="6148" name="Picture 4" descr="http://www.utopia.de/uploads/12/06/10/1sfq8uootvky/original/schweitzer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6043" y="261257"/>
            <a:ext cx="2502343" cy="32004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47451" y="3681916"/>
            <a:ext cx="2782035" cy="4448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dirty="0">
                <a:solidFill>
                  <a:schemeClr val="tx1"/>
                </a:solidFill>
              </a:rPr>
              <a:t>Альберт </a:t>
            </a:r>
            <a:r>
              <a:rPr lang="ru-RU" sz="2400" i="1" dirty="0" err="1">
                <a:solidFill>
                  <a:schemeClr val="tx1"/>
                </a:solidFill>
              </a:rPr>
              <a:t>Швейцер</a:t>
            </a:r>
            <a:endParaRPr lang="ru-RU" sz="2400" i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3199" y="928923"/>
            <a:ext cx="622662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 1913 году Альберт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Швейцер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отправился в Африку. В небольшом селении Ламбарене (Габон) на собственные скромные средства он основал больницу.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 1953 году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Швейцер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стал лауреатом Нобелевской премии мира 1952 года, а на полученные средства построил рядом с Ламбарене деревушку для прокаженных.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 апреле 1957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Швейцер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выступил с «Обращением к человечеству», призвав правительства прекратить испытания ядерного оружия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Больница, основанная доктором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Швейцером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существует до сих пор, и по-прежнему принимает и исцеляет всех нуждающихся в помощи.</a:t>
            </a:r>
          </a:p>
        </p:txBody>
      </p:sp>
      <p:pic>
        <p:nvPicPr>
          <p:cNvPr id="5" name="Picture 2" descr="https://rilm.files.wordpress.com/2015/01/albert_schweitzer_org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33772" y="4542970"/>
            <a:ext cx="2927892" cy="21029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522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9896" y="261485"/>
            <a:ext cx="8429625" cy="83099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В отличие от  нарушения законов,</a:t>
            </a:r>
          </a:p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нарушение норм морали  не несет наказания</a:t>
            </a:r>
          </a:p>
        </p:txBody>
      </p:sp>
      <p:sp>
        <p:nvSpPr>
          <p:cNvPr id="9" name="Прямоугольник с одним скругленным углом 8"/>
          <p:cNvSpPr/>
          <p:nvPr/>
        </p:nvSpPr>
        <p:spPr>
          <a:xfrm>
            <a:off x="1306285" y="1237343"/>
            <a:ext cx="6545943" cy="1259114"/>
          </a:xfrm>
          <a:prstGeom prst="round1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600" b="1" dirty="0">
                <a:solidFill>
                  <a:srgbClr val="FDEADA"/>
                </a:solidFill>
                <a:cs typeface="Arial" charset="0"/>
              </a:rPr>
              <a:t>ЧТО ЖЕ МОЖЕТ  ОБЕСПЕЧИТЬ ИХ   ВЫПОЛНЕНИЕ?</a:t>
            </a: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75775" y="2859314"/>
            <a:ext cx="4644570" cy="3556000"/>
          </a:xfrm>
          <a:prstGeom prst="rect">
            <a:avLst/>
          </a:prstGeo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«Настоящая ответственность бывает только личной. 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Человек </a:t>
            </a:r>
          </a:p>
          <a:p>
            <a:pPr marL="228600" marR="0" lvl="0" indent="-2286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краснеет один»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1833" y="3309257"/>
            <a:ext cx="3774016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Адольф Эйхм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7632" y="294594"/>
            <a:ext cx="2028825" cy="20574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601963" y="2373477"/>
            <a:ext cx="23565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/>
              <a:t> </a:t>
            </a:r>
            <a:r>
              <a:rPr lang="ru-RU" b="1" dirty="0" err="1"/>
              <a:t>штурмбан</a:t>
            </a:r>
            <a:r>
              <a:rPr lang="ru-RU" b="1" dirty="0"/>
              <a:t> фюрер СС </a:t>
            </a:r>
          </a:p>
          <a:p>
            <a:pPr algn="ctr"/>
            <a:r>
              <a:rPr lang="ru-RU" b="1" dirty="0"/>
              <a:t>Адольф </a:t>
            </a:r>
            <a:r>
              <a:rPr lang="ru-RU" b="1" dirty="0" err="1"/>
              <a:t>Эйхман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1257" y="333828"/>
            <a:ext cx="650240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Arial" pitchFamily="34" charset="0"/>
                <a:cs typeface="Arial" pitchFamily="34" charset="0"/>
              </a:rPr>
              <a:t>Эйхман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, сотрудник Гестапо, отвечал за исполнение так называемого окончательного решения нацистской Германии о том, что нужно уничтожить всех европейских евреев. Как менеджер он распределял, какое количество заключённых отпра­вить в тот или иной концентрационный лагерь, сколько в лагере должно быть крематориев для уничтожения людей и так далее. 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Когда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Эйхмана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арестовали, над ним начался суд.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На суде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Эйхман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оправдывался тем, что сам не совершал никаких действий и даже не думал об этом, он никого не убивал и не мучил, а лишь исполнял свои обязанности. 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В конечном итоге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Эйхман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был приговорён к смертной казни и казнён.</a:t>
            </a:r>
          </a:p>
          <a:p>
            <a:r>
              <a:rPr lang="ru-RU" sz="2000" b="1" dirty="0">
                <a:latin typeface="Arial" pitchFamily="34" charset="0"/>
                <a:cs typeface="Arial" pitchFamily="34" charset="0"/>
              </a:rPr>
              <a:t>Вот так иногда люди, исполняющие свои должностные обязанности, заканчивают жизнь.</a:t>
            </a:r>
          </a:p>
        </p:txBody>
      </p:sp>
      <p:pic>
        <p:nvPicPr>
          <p:cNvPr id="1028" name="Picture 4" descr="http://waralbum.ru/wp-content/uploads/yapb_cache/1ae1f3483b4c8241e7d713bb3fd0a7c0ee99108d136313523a7f45e5f1dc552b.7wq2r87tn50k40gg8cgss8k8g.ejcuplo1l0oo0sk8c40s8osc4.th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7177" y="3294740"/>
            <a:ext cx="2165026" cy="1458686"/>
          </a:xfrm>
          <a:prstGeom prst="rect">
            <a:avLst/>
          </a:prstGeom>
          <a:noFill/>
        </p:spPr>
      </p:pic>
      <p:pic>
        <p:nvPicPr>
          <p:cNvPr id="1030" name="Picture 6" descr="http://img15.nnm.me/8/3/7/e/3/1f8f6f73f72f03a90015aca37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4628" y="5099782"/>
            <a:ext cx="2227489" cy="1562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21584"/>
            <a:ext cx="7886700" cy="1325563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Критерии морального выбора: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59094" y="1625600"/>
            <a:ext cx="9318735" cy="5119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1.Последствия для себя. </a:t>
            </a:r>
          </a:p>
          <a:p>
            <a:pPr marL="0" indent="0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2.Последствия для близких. </a:t>
            </a:r>
          </a:p>
          <a:p>
            <a:pPr marL="0" indent="0">
              <a:buNone/>
            </a:pPr>
            <a:r>
              <a:rPr lang="ru-RU" b="1" dirty="0">
                <a:latin typeface="Arial" pitchFamily="34" charset="0"/>
                <a:cs typeface="Arial" pitchFamily="34" charset="0"/>
              </a:rPr>
              <a:t>3.Влияние на ход событий в обществе.</a:t>
            </a:r>
          </a:p>
          <a:p>
            <a:pPr marL="0" indent="0">
              <a:buNone/>
            </a:pPr>
            <a:br>
              <a:rPr lang="ru-RU" sz="2000" b="1" dirty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942" y="3228687"/>
            <a:ext cx="4929001" cy="3479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9122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0323" y="406911"/>
            <a:ext cx="78053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0" i="1" dirty="0">
                <a:solidFill>
                  <a:srgbClr val="000000"/>
                </a:solidFill>
                <a:effectLst/>
              </a:rPr>
              <a:t>Посеешь поступок – пожнешь привычку, посеешь привычку – пожнешь характер, посеешь характер – пожнешь судьбу</a:t>
            </a:r>
            <a:endParaRPr lang="ru-RU" sz="4000" i="1" dirty="0"/>
          </a:p>
        </p:txBody>
      </p:sp>
      <p:pic>
        <p:nvPicPr>
          <p:cNvPr id="8194" name="Picture 2" descr="http://hronika.info/uploads/posts/2013-08/1377419947_uchjonye-dobrye-postupki-ukrepljajut-immunit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2040" y="3371463"/>
            <a:ext cx="5038725" cy="32194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50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rt-portrets.ru/art/vasnetsov/vityaz-na-rasputy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609" y="269060"/>
            <a:ext cx="8178324" cy="4506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23207" y="4775157"/>
            <a:ext cx="755046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Моральный выбор – </a:t>
            </a:r>
          </a:p>
          <a:p>
            <a:pPr algn="ctr"/>
            <a:r>
              <a:rPr lang="ru-RU" sz="5400" b="1" i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это ответственность</a:t>
            </a:r>
          </a:p>
        </p:txBody>
      </p:sp>
    </p:spTree>
    <p:extLst>
      <p:ext uri="{BB962C8B-B14F-4D97-AF65-F5344CB8AC3E}">
        <p14:creationId xmlns:p14="http://schemas.microsoft.com/office/powerpoint/2010/main" val="307873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371" y="258579"/>
            <a:ext cx="85489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ЧТО  ТАКОЕ НАШ ВЫБОР?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ПОЧЕМУ МЫ ВЫБИРАЕМ   ИМЕННО  ТАК..?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ЧТО ПРОИСХОДИТ… КОГДА МЫ  ДЕЛАЕМ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 НЕПРАВИЛЬНЫЙ ВЫБОР…?</a:t>
            </a:r>
          </a:p>
        </p:txBody>
      </p:sp>
      <p:pic>
        <p:nvPicPr>
          <p:cNvPr id="30722" name="Picture 2" descr="https://wildo.ru/wp-content/uploads/2014/08/53394116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5833" y="2888343"/>
            <a:ext cx="7696606" cy="3733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Моральный выбор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51880"/>
            <a:ext cx="5762171" cy="4566937"/>
          </a:xfrm>
        </p:spPr>
        <p:txBody>
          <a:bodyPr>
            <a:noAutofit/>
          </a:bodyPr>
          <a:lstStyle/>
          <a:p>
            <a:pPr marL="261938" indent="-261938">
              <a:buNone/>
            </a:pPr>
            <a:r>
              <a:rPr lang="ru-RU" altLang="ru-RU" sz="2600" i="1" dirty="0"/>
              <a:t> - 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акт моральной </a:t>
            </a:r>
            <a:r>
              <a:rPr lang="ru-RU" altLang="ru-RU" sz="26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, выражающийся в </a:t>
            </a:r>
            <a:r>
              <a:rPr lang="ru-RU" altLang="ru-RU" sz="2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сознательном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предпочтении 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определенной линии поведения или конкретного варианта поступка, когда </a:t>
            </a:r>
            <a:r>
              <a:rPr lang="ru-RU" altLang="ru-RU" sz="2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человек самостоятельно должен принять моральное решение</a:t>
            </a:r>
            <a:r>
              <a:rPr lang="ru-RU" altLang="ru-RU" sz="2600" dirty="0">
                <a:latin typeface="Arial" pitchFamily="34" charset="0"/>
                <a:cs typeface="Arial" pitchFamily="34" charset="0"/>
              </a:rPr>
              <a:t> в пользу одного из них или нередко вопреки.</a:t>
            </a:r>
          </a:p>
          <a:p>
            <a:endParaRPr lang="ru-RU" sz="2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7657" y="1098529"/>
            <a:ext cx="3140860" cy="3959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58800" y="5260594"/>
            <a:ext cx="8294914" cy="138499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Почему человек в одном случае поступает грешно, плохо, а в другом — морально, честно, по-доброму?</a:t>
            </a:r>
          </a:p>
        </p:txBody>
      </p:sp>
    </p:spTree>
    <p:extLst>
      <p:ext uri="{BB962C8B-B14F-4D97-AF65-F5344CB8AC3E}">
        <p14:creationId xmlns:p14="http://schemas.microsoft.com/office/powerpoint/2010/main" val="317326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ъект 5"/>
          <p:cNvSpPr>
            <a:spLocks noGrp="1"/>
          </p:cNvSpPr>
          <p:nvPr>
            <p:ph sz="half" idx="4294967295"/>
          </p:nvPr>
        </p:nvSpPr>
        <p:spPr>
          <a:xfrm>
            <a:off x="4354286" y="981075"/>
            <a:ext cx="4610327" cy="5184775"/>
          </a:xfrm>
        </p:spPr>
        <p:txBody>
          <a:bodyPr>
            <a:normAutofit fontScale="92500"/>
          </a:bodyPr>
          <a:lstStyle/>
          <a:p>
            <a:pPr marL="0" indent="0" algn="ctr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/>
              <a:t>В древности существовало поверье, что на одном плече </a:t>
            </a:r>
          </a:p>
          <a:p>
            <a:pPr marL="0" indent="0" algn="ctr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/>
              <a:t>у человека сидит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ангел</a:t>
            </a:r>
            <a:r>
              <a:rPr lang="ru-RU" sz="3200" b="1" dirty="0"/>
              <a:t>, </a:t>
            </a:r>
          </a:p>
          <a:p>
            <a:pPr marL="0" indent="0" algn="ctr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/>
              <a:t>а на другом —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дьявол</a:t>
            </a:r>
            <a:r>
              <a:rPr lang="ru-RU" sz="3200" b="1" dirty="0"/>
              <a:t>, </a:t>
            </a:r>
          </a:p>
          <a:p>
            <a:pPr marL="0" indent="0" algn="ctr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/>
              <a:t>и каждый </a:t>
            </a:r>
          </a:p>
          <a:p>
            <a:pPr marL="0" indent="0" algn="ctr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/>
              <a:t>нашёптывает своё.</a:t>
            </a:r>
          </a:p>
          <a:p>
            <a:pPr marL="0" indent="0" algn="ctr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/>
              <a:t> Кого послушает человек, так и поведёт себя. </a:t>
            </a:r>
          </a:p>
          <a:p>
            <a:pPr marL="0" indent="0" algn="ctr" eaLnBrk="1" hangingPunct="1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 ВЫБИРАЕТ ОН САМ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760" y="1006248"/>
            <a:ext cx="3600450" cy="403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28650" y="0"/>
            <a:ext cx="7886700" cy="1325563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Моральный выбор</a:t>
            </a:r>
            <a:endParaRPr kumimoji="0" lang="ru-RU" sz="4800" b="1" i="0" u="none" strike="noStrike" kern="1200" cap="none" spc="0" normalizeH="0" baseline="0" noProof="0" dirty="0">
              <a:ln w="11430"/>
              <a:solidFill>
                <a:srgbClr val="6600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70" name="Rectangle 6"/>
          <p:cNvSpPr>
            <a:spLocks noChangeArrowheads="1"/>
          </p:cNvSpPr>
          <p:nvPr/>
        </p:nvSpPr>
        <p:spPr bwMode="auto">
          <a:xfrm>
            <a:off x="514350" y="1628775"/>
            <a:ext cx="79930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itchFamily="34" charset="0"/>
              </a:rPr>
              <a:t>Свобода выбора между… </a:t>
            </a:r>
          </a:p>
        </p:txBody>
      </p:sp>
      <p:sp>
        <p:nvSpPr>
          <p:cNvPr id="12293" name="Прямоугольник 1"/>
          <p:cNvSpPr>
            <a:spLocks noChangeArrowheads="1"/>
          </p:cNvSpPr>
          <p:nvPr/>
        </p:nvSpPr>
        <p:spPr bwMode="auto">
          <a:xfrm>
            <a:off x="217714" y="188913"/>
            <a:ext cx="8621486" cy="1631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Вместо программы, которая заложена природной эволюцией, человеку в его действиях дана свобода выбора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 — между добром и злом, моральным и аморальным.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 Человек сам всегда решает, как ему поступить: 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соблюдать или не соблюдать моральные нормы.</a:t>
            </a:r>
          </a:p>
        </p:txBody>
      </p:sp>
      <p:sp>
        <p:nvSpPr>
          <p:cNvPr id="9220" name="Прямоугольник 2"/>
          <p:cNvSpPr>
            <a:spLocks noChangeArrowheads="1"/>
          </p:cNvSpPr>
          <p:nvPr/>
        </p:nvSpPr>
        <p:spPr bwMode="auto">
          <a:xfrm>
            <a:off x="4181475" y="3244850"/>
            <a:ext cx="781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Злом</a:t>
            </a:r>
          </a:p>
        </p:txBody>
      </p:sp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6443663" y="4278313"/>
            <a:ext cx="2592387" cy="914400"/>
          </a:xfrm>
          <a:prstGeom prst="snip2DiagRect">
            <a:avLst/>
          </a:prstGeom>
          <a:solidFill>
            <a:schemeClr val="accent4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6000" b="1">
                <a:solidFill>
                  <a:schemeClr val="bg1"/>
                </a:solidFill>
                <a:cs typeface="Arial" charset="0"/>
              </a:rPr>
              <a:t>Злом</a:t>
            </a:r>
          </a:p>
        </p:txBody>
      </p:sp>
      <p:sp>
        <p:nvSpPr>
          <p:cNvPr id="9222" name="Прямоугольник 4"/>
          <p:cNvSpPr>
            <a:spLocks noChangeArrowheads="1"/>
          </p:cNvSpPr>
          <p:nvPr/>
        </p:nvSpPr>
        <p:spPr bwMode="auto">
          <a:xfrm>
            <a:off x="4181475" y="3244850"/>
            <a:ext cx="7810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</a:rPr>
              <a:t>Злом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149225" y="4221163"/>
            <a:ext cx="2951163" cy="914400"/>
          </a:xfrm>
          <a:prstGeom prst="snip2DiagRect">
            <a:avLst/>
          </a:prstGeom>
          <a:solidFill>
            <a:schemeClr val="accent3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5400" b="1" dirty="0">
                <a:solidFill>
                  <a:schemeClr val="bg1"/>
                </a:solidFill>
                <a:cs typeface="Arial" charset="0"/>
              </a:rPr>
              <a:t>Добром</a:t>
            </a:r>
            <a:endParaRPr lang="ru-RU" sz="54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9224" name="AutoShape 11" descr="C:\Users\%D0%A2%D0%B0%D1%82%D1%8C%D1%8F%D0%BD%D0%B0\Desktop\%D0%BA%D0%B0%D1%80%D1%82%D0%B8%D0%BD%D0%BA%D0%B8 %D0%BC%D0%BE%D1%80%D0%B0%D0%BB%D1%8C%D0%BD%D1%8B%D0%B9 %D0%B2%D1%8B%D0%B1%D0%BE%D1%80 - %D1%8D%D1%82%D0%BE %D0%BE%D1%82%D0%B2%D0%B5%D1%82%D1%81%D1%82%D0%B2%D0%B5%D0%BD%D0%BD%D0%BE%D1%81%D1%82%D1%8C - 3 230 %D0%BA%D0%B0%D1%80%D1%82%D0%B8%D0%BD%D0%BE%D0%BA. %D0%9F%D0%BE%D0%B8%D1%81%D0%BA Mail.Ru_files\imgpre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9225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575" y="2889250"/>
            <a:ext cx="30765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488950" y="5706377"/>
            <a:ext cx="7993063" cy="954107"/>
          </a:xfrm>
          <a:prstGeom prst="rect">
            <a:avLst/>
          </a:prstGeom>
          <a:noFill/>
          <a:ln w="19050">
            <a:noFill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 великий дар, которым не обладает больше ни одно живое существо</a:t>
            </a:r>
            <a:endParaRPr lang="ru-RU" sz="280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33321"/>
            <a:ext cx="7886700" cy="1325563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i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Моральный выбор – это свобода между добром и злом</a:t>
            </a:r>
            <a:endParaRPr lang="ru-RU" b="1" dirty="0">
              <a:ln w="11430"/>
              <a:solidFill>
                <a:srgbClr val="6600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www.stihi.ru/pics/2013/06/02/31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9477" y="1702057"/>
            <a:ext cx="6492749" cy="4863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25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7713" y="205947"/>
            <a:ext cx="8665029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Есть у тебя два яблока, одно из них большое, красивое, другое явно похуже. К тебе пришел друг. Возникает мысль: угостить или нет? А если угостить, то какое взять себе?</a:t>
            </a:r>
          </a:p>
        </p:txBody>
      </p:sp>
      <p:pic>
        <p:nvPicPr>
          <p:cNvPr id="9218" name="Picture 2" descr="http://fotooboivip.ru/images/photos/medium/fotooboi-jabloki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1200" y="1367971"/>
            <a:ext cx="7590971" cy="5693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85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933371" y="365126"/>
            <a:ext cx="4581978" cy="1325563"/>
          </a:xfrm>
          <a:prstGeom prst="rect">
            <a:avLst/>
          </a:prstGeo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Ситуация</a:t>
            </a:r>
          </a:p>
        </p:txBody>
      </p:sp>
      <p:pic>
        <p:nvPicPr>
          <p:cNvPr id="5122" name="Picture 2" descr="http://sredakino.ru/wp-content/uploads/2011/12/150611a1f7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265" y="363165"/>
            <a:ext cx="3722105" cy="6203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film.ru/sites/default/files/movies/frames/76992651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9410" y="4107543"/>
            <a:ext cx="4258203" cy="2412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5427" y="5087257"/>
            <a:ext cx="1582057" cy="158205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09674" y="1204685"/>
            <a:ext cx="4339240" cy="290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75771" y="4804214"/>
            <a:ext cx="2569029" cy="1569660"/>
          </a:xfrm>
          <a:prstGeom prst="rect">
            <a:avLst/>
          </a:prstGeom>
          <a:solidFill>
            <a:srgbClr val="FFFFFF">
              <a:alpha val="58824"/>
            </a:srgb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18415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Прочтите ситуацию на стр. 73</a:t>
            </a:r>
          </a:p>
        </p:txBody>
      </p:sp>
    </p:spTree>
    <p:extLst>
      <p:ext uri="{BB962C8B-B14F-4D97-AF65-F5344CB8AC3E}">
        <p14:creationId xmlns:p14="http://schemas.microsoft.com/office/powerpoint/2010/main" val="342246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780</Words>
  <Application>Microsoft Office PowerPoint</Application>
  <PresentationFormat>Экран (4:3)</PresentationFormat>
  <Paragraphs>84</Paragraphs>
  <Slides>18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Моральный выбор</vt:lpstr>
      <vt:lpstr>Презентация PowerPoint</vt:lpstr>
      <vt:lpstr>Презентация PowerPoint</vt:lpstr>
      <vt:lpstr>Моральный выбор – это свобода между добром и злом</vt:lpstr>
      <vt:lpstr>Презентация PowerPoint</vt:lpstr>
      <vt:lpstr>Презентация PowerPoint</vt:lpstr>
      <vt:lpstr>Моральный выбор</vt:lpstr>
      <vt:lpstr>Презентация PowerPoint</vt:lpstr>
      <vt:lpstr>Что такое ответственность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морального выбора: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Миловский</dc:creator>
  <cp:lastModifiedBy>Раджабов</cp:lastModifiedBy>
  <cp:revision>17</cp:revision>
  <dcterms:created xsi:type="dcterms:W3CDTF">2015-12-02T02:44:10Z</dcterms:created>
  <dcterms:modified xsi:type="dcterms:W3CDTF">2019-11-30T07:09:25Z</dcterms:modified>
</cp:coreProperties>
</file>