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2" r:id="rId3"/>
    <p:sldId id="259" r:id="rId4"/>
    <p:sldId id="260" r:id="rId5"/>
    <p:sldId id="327" r:id="rId6"/>
    <p:sldId id="261" r:id="rId7"/>
    <p:sldId id="283" r:id="rId8"/>
    <p:sldId id="330" r:id="rId9"/>
    <p:sldId id="332" r:id="rId10"/>
    <p:sldId id="333" r:id="rId11"/>
    <p:sldId id="334" r:id="rId12"/>
    <p:sldId id="341" r:id="rId13"/>
    <p:sldId id="342" r:id="rId14"/>
    <p:sldId id="346" r:id="rId15"/>
    <p:sldId id="345" r:id="rId16"/>
    <p:sldId id="344" r:id="rId17"/>
    <p:sldId id="347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CCFFCC"/>
    <a:srgbClr val="008000"/>
    <a:srgbClr val="66FF33"/>
    <a:srgbClr val="CC3300"/>
    <a:srgbClr val="996633"/>
    <a:srgbClr val="FFCCFF"/>
    <a:srgbClr val="FF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96" autoAdjust="0"/>
  </p:normalViewPr>
  <p:slideViewPr>
    <p:cSldViewPr>
      <p:cViewPr varScale="1">
        <p:scale>
          <a:sx n="72" d="100"/>
          <a:sy n="72" d="100"/>
        </p:scale>
        <p:origin x="15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5E4D67-822A-47F6-8752-C3950E84511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E7CF05-2049-49B9-AA80-00C5B50AC6D4}">
      <dgm:prSet custT="1"/>
      <dgm:spPr/>
      <dgm:t>
        <a:bodyPr vert="vert270"/>
        <a:lstStyle/>
        <a:p>
          <a:pPr algn="ctr" rtl="0"/>
          <a:r>
            <a:rPr lang="ru-RU" sz="28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2013 г.</a:t>
          </a:r>
        </a:p>
        <a:p>
          <a:pPr algn="ctr" rtl="0"/>
          <a:r>
            <a:rPr lang="ru-RU" sz="2000" b="1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Федеральный закон № 273 </a:t>
          </a:r>
          <a:r>
            <a:rPr lang="ru-RU" sz="2000" b="1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(2013 г.)</a:t>
          </a:r>
          <a:br>
            <a:rPr lang="ru-RU" sz="2000" b="1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</a:br>
          <a:r>
            <a:rPr lang="ru-RU" sz="2000" b="1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«Об образовании в Российской Федерации»</a:t>
          </a:r>
          <a:br>
            <a:rPr lang="ru-RU" sz="2800" b="1" dirty="0"/>
          </a:br>
          <a:endParaRPr lang="ru-RU" sz="2800" dirty="0"/>
        </a:p>
      </dgm:t>
    </dgm:pt>
    <dgm:pt modelId="{41C8BE54-88BC-464E-A8A4-8DDE3D0C67D4}" type="parTrans" cxnId="{310AA5F4-2D0A-4461-A38C-2A38362F07F4}">
      <dgm:prSet/>
      <dgm:spPr/>
      <dgm:t>
        <a:bodyPr/>
        <a:lstStyle/>
        <a:p>
          <a:endParaRPr lang="ru-RU"/>
        </a:p>
      </dgm:t>
    </dgm:pt>
    <dgm:pt modelId="{3DA3969B-3446-495F-9264-E889DEF4C5FF}" type="sibTrans" cxnId="{310AA5F4-2D0A-4461-A38C-2A38362F07F4}">
      <dgm:prSet/>
      <dgm:spPr/>
      <dgm:t>
        <a:bodyPr/>
        <a:lstStyle/>
        <a:p>
          <a:endParaRPr lang="ru-RU"/>
        </a:p>
      </dgm:t>
    </dgm:pt>
    <dgm:pt modelId="{90C58C9E-871B-45F5-9125-2E54BD516895}" type="pres">
      <dgm:prSet presAssocID="{BC5E4D67-822A-47F6-8752-C3950E845118}" presName="linear" presStyleCnt="0">
        <dgm:presLayoutVars>
          <dgm:animLvl val="lvl"/>
          <dgm:resizeHandles val="exact"/>
        </dgm:presLayoutVars>
      </dgm:prSet>
      <dgm:spPr/>
    </dgm:pt>
    <dgm:pt modelId="{5BFB456E-9939-4733-960C-E65B4D154C8D}" type="pres">
      <dgm:prSet presAssocID="{6CE7CF05-2049-49B9-AA80-00C5B50AC6D4}" presName="parentText" presStyleLbl="node1" presStyleIdx="0" presStyleCnt="1" custScaleY="994452">
        <dgm:presLayoutVars>
          <dgm:chMax val="0"/>
          <dgm:bulletEnabled val="1"/>
        </dgm:presLayoutVars>
      </dgm:prSet>
      <dgm:spPr/>
    </dgm:pt>
  </dgm:ptLst>
  <dgm:cxnLst>
    <dgm:cxn modelId="{D22A1A85-CBF8-456E-B920-156AC3A1C3FF}" type="presOf" srcId="{6CE7CF05-2049-49B9-AA80-00C5B50AC6D4}" destId="{5BFB456E-9939-4733-960C-E65B4D154C8D}" srcOrd="0" destOrd="0" presId="urn:microsoft.com/office/officeart/2005/8/layout/vList2"/>
    <dgm:cxn modelId="{D5F4A5AF-EF64-4F5F-A4E0-FB1A5F4809C3}" type="presOf" srcId="{BC5E4D67-822A-47F6-8752-C3950E845118}" destId="{90C58C9E-871B-45F5-9125-2E54BD516895}" srcOrd="0" destOrd="0" presId="urn:microsoft.com/office/officeart/2005/8/layout/vList2"/>
    <dgm:cxn modelId="{310AA5F4-2D0A-4461-A38C-2A38362F07F4}" srcId="{BC5E4D67-822A-47F6-8752-C3950E845118}" destId="{6CE7CF05-2049-49B9-AA80-00C5B50AC6D4}" srcOrd="0" destOrd="0" parTransId="{41C8BE54-88BC-464E-A8A4-8DDE3D0C67D4}" sibTransId="{3DA3969B-3446-495F-9264-E889DEF4C5FF}"/>
    <dgm:cxn modelId="{1C855267-54DB-47B7-A698-8CEFE9C3CB53}" type="presParOf" srcId="{90C58C9E-871B-45F5-9125-2E54BD516895}" destId="{5BFB456E-9939-4733-960C-E65B4D154C8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5E4D67-822A-47F6-8752-C3950E84511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E7CF05-2049-49B9-AA80-00C5B50AC6D4}">
      <dgm:prSet custT="1"/>
      <dgm:spPr/>
      <dgm:t>
        <a:bodyPr vert="vert270"/>
        <a:lstStyle/>
        <a:p>
          <a:pPr algn="ctr" rtl="0"/>
          <a:endParaRPr lang="ru-RU" sz="2800" b="1" dirty="0">
            <a:solidFill>
              <a:srgbClr val="FF0000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a:endParaRPr>
        </a:p>
        <a:p>
          <a:pPr algn="ctr" rtl="0"/>
          <a:r>
            <a:rPr lang="ru-RU" sz="2500" b="1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Федеральный закон № 273</a:t>
          </a:r>
          <a:br>
            <a:rPr lang="ru-RU" sz="2500" b="1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500" b="1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«Об образовании в Российской Федерации</a:t>
          </a:r>
          <a:r>
            <a:rPr lang="ru-RU" sz="2600" b="1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  <a:br>
            <a:rPr lang="ru-RU" sz="2800" b="1" dirty="0">
              <a:solidFill>
                <a:srgbClr val="FF0000"/>
              </a:solidFill>
            </a:rPr>
          </a:br>
          <a:endParaRPr lang="ru-RU" sz="2800" b="1" dirty="0">
            <a:solidFill>
              <a:srgbClr val="FF0000"/>
            </a:solidFill>
          </a:endParaRPr>
        </a:p>
      </dgm:t>
    </dgm:pt>
    <dgm:pt modelId="{41C8BE54-88BC-464E-A8A4-8DDE3D0C67D4}" type="parTrans" cxnId="{310AA5F4-2D0A-4461-A38C-2A38362F07F4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3DA3969B-3446-495F-9264-E889DEF4C5FF}" type="sibTrans" cxnId="{310AA5F4-2D0A-4461-A38C-2A38362F07F4}">
      <dgm:prSet/>
      <dgm:spPr/>
      <dgm:t>
        <a:bodyPr/>
        <a:lstStyle/>
        <a:p>
          <a:endParaRPr lang="ru-RU" b="1">
            <a:solidFill>
              <a:srgbClr val="FF0000"/>
            </a:solidFill>
          </a:endParaRPr>
        </a:p>
      </dgm:t>
    </dgm:pt>
    <dgm:pt modelId="{90C58C9E-871B-45F5-9125-2E54BD516895}" type="pres">
      <dgm:prSet presAssocID="{BC5E4D67-822A-47F6-8752-C3950E845118}" presName="linear" presStyleCnt="0">
        <dgm:presLayoutVars>
          <dgm:animLvl val="lvl"/>
          <dgm:resizeHandles val="exact"/>
        </dgm:presLayoutVars>
      </dgm:prSet>
      <dgm:spPr/>
    </dgm:pt>
    <dgm:pt modelId="{5BFB456E-9939-4733-960C-E65B4D154C8D}" type="pres">
      <dgm:prSet presAssocID="{6CE7CF05-2049-49B9-AA80-00C5B50AC6D4}" presName="parentText" presStyleLbl="node1" presStyleIdx="0" presStyleCnt="1" custScaleY="994452" custLinFactNeighborY="486">
        <dgm:presLayoutVars>
          <dgm:chMax val="0"/>
          <dgm:bulletEnabled val="1"/>
        </dgm:presLayoutVars>
      </dgm:prSet>
      <dgm:spPr/>
    </dgm:pt>
  </dgm:ptLst>
  <dgm:cxnLst>
    <dgm:cxn modelId="{B987A421-495B-4B4A-B8C9-FF3E577298D5}" type="presOf" srcId="{BC5E4D67-822A-47F6-8752-C3950E845118}" destId="{90C58C9E-871B-45F5-9125-2E54BD516895}" srcOrd="0" destOrd="0" presId="urn:microsoft.com/office/officeart/2005/8/layout/vList2"/>
    <dgm:cxn modelId="{57AD0E32-2794-4BAF-919F-D4D8DDA9C116}" type="presOf" srcId="{6CE7CF05-2049-49B9-AA80-00C5B50AC6D4}" destId="{5BFB456E-9939-4733-960C-E65B4D154C8D}" srcOrd="0" destOrd="0" presId="urn:microsoft.com/office/officeart/2005/8/layout/vList2"/>
    <dgm:cxn modelId="{310AA5F4-2D0A-4461-A38C-2A38362F07F4}" srcId="{BC5E4D67-822A-47F6-8752-C3950E845118}" destId="{6CE7CF05-2049-49B9-AA80-00C5B50AC6D4}" srcOrd="0" destOrd="0" parTransId="{41C8BE54-88BC-464E-A8A4-8DDE3D0C67D4}" sibTransId="{3DA3969B-3446-495F-9264-E889DEF4C5FF}"/>
    <dgm:cxn modelId="{FC3B10BD-86AC-424B-8F39-9C09932E8E39}" type="presParOf" srcId="{90C58C9E-871B-45F5-9125-2E54BD516895}" destId="{5BFB456E-9939-4733-960C-E65B4D154C8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B456E-9939-4733-960C-E65B4D154C8D}">
      <dsp:nvSpPr>
        <dsp:cNvPr id="0" name=""/>
        <dsp:cNvSpPr/>
      </dsp:nvSpPr>
      <dsp:spPr>
        <a:xfrm>
          <a:off x="0" y="3162"/>
          <a:ext cx="675184" cy="6470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2013 г.</a:t>
          </a: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Федеральный закон № 273 </a:t>
          </a:r>
          <a:r>
            <a:rPr lang="ru-RU" sz="2000" b="1" kern="12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(2013 г.)</a:t>
          </a:r>
          <a:br>
            <a:rPr lang="ru-RU" sz="2000" b="1" kern="1200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</a:br>
          <a:r>
            <a:rPr lang="ru-RU" sz="2000" b="1" kern="1200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rPr>
            <a:t>«Об образовании в Российской Федерации»</a:t>
          </a:r>
          <a:br>
            <a:rPr lang="ru-RU" sz="2800" b="1" kern="1200" dirty="0"/>
          </a:br>
          <a:endParaRPr lang="ru-RU" sz="2800" kern="1200" dirty="0"/>
        </a:p>
      </dsp:txBody>
      <dsp:txXfrm>
        <a:off x="0" y="3162"/>
        <a:ext cx="675184" cy="6470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B456E-9939-4733-960C-E65B4D154C8D}">
      <dsp:nvSpPr>
        <dsp:cNvPr id="0" name=""/>
        <dsp:cNvSpPr/>
      </dsp:nvSpPr>
      <dsp:spPr>
        <a:xfrm>
          <a:off x="0" y="6250"/>
          <a:ext cx="1143000" cy="6394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b="1" kern="1200" dirty="0">
            <a:solidFill>
              <a:srgbClr val="FF0000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a:endParaRP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Федеральный закон № 273</a:t>
          </a:r>
          <a:br>
            <a:rPr lang="ru-RU" sz="2500" b="1" kern="1200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500" b="1" kern="1200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«Об образовании в Российской Федерации</a:t>
          </a:r>
          <a:r>
            <a:rPr lang="ru-RU" sz="2600" b="1" kern="1200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  <a:br>
            <a:rPr lang="ru-RU" sz="2800" b="1" kern="1200" dirty="0">
              <a:solidFill>
                <a:srgbClr val="FF0000"/>
              </a:solidFill>
            </a:rPr>
          </a:br>
          <a:endParaRPr lang="ru-RU" sz="2800" b="1" kern="1200" dirty="0">
            <a:solidFill>
              <a:srgbClr val="FF0000"/>
            </a:solidFill>
          </a:endParaRPr>
        </a:p>
      </dsp:txBody>
      <dsp:txXfrm>
        <a:off x="0" y="6250"/>
        <a:ext cx="1143000" cy="639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09952-3342-4B08-BBDC-253F874B75CF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6E3F4-795B-4D48-A9DC-72442F183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DB6D6-4E86-486E-BA9F-20BA746E95A4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C6F05-49DD-43EE-BF1A-EE0E16DFA4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6663DE-E523-470A-9DD7-64D3EFBFB57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8A8CE-2BC1-45A5-B73B-98EA7AE6E5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CF4CE-80D5-4858-B4E9-A0EAA45D9E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E200B-ECE0-404B-A537-214B913B3B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906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00" y="60960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D5BBF0-23FA-4AC6-8096-058C9D91E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8C9C5-71E8-4203-A77B-D178D0D46C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C93D4-423A-43B6-AF8F-E53448622E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66D71-9570-4F3C-9693-A65ADD1AFE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B92BF-9BA3-4EC0-8D13-5BAE6295CD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835C5-B7AC-41C2-AA76-F98AC97E31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62676-4E06-4993-AC02-42349EB1A1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37536-A7A6-42A9-9127-03583627D1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CF13C-7AE7-4D38-A1C2-37A9455AC8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632E3E-A0B0-4CBA-A692-14AC9C6167A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2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astrgorod.ru/foto/1406--146980899.jpg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gif"/><Relationship Id="rId9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hyperlink" Target="http://www.sova.ru/expo/17459/images/prod_3653_250.jpg" TargetMode="Externa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nootronic.files.wordpress.com/2011/08/1283625092_1263194066_wernadskij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19aksay.detkin-club.ru/images/about/1zvtqhe_57088d8dda625.jpg"/>
          <p:cNvPicPr>
            <a:picLocks noChangeAspect="1" noChangeArrowheads="1"/>
          </p:cNvPicPr>
          <p:nvPr/>
        </p:nvPicPr>
        <p:blipFill>
          <a:blip r:embed="rId3" cstate="print"/>
          <a:srcRect l="7604" t="6557" r="18525" b="4918"/>
          <a:stretch>
            <a:fillRect/>
          </a:stretch>
        </p:blipFill>
        <p:spPr bwMode="auto">
          <a:xfrm>
            <a:off x="762000" y="914400"/>
            <a:ext cx="3657600" cy="4572000"/>
          </a:xfrm>
          <a:prstGeom prst="rect">
            <a:avLst/>
          </a:prstGeom>
          <a:noFill/>
        </p:spPr>
      </p:pic>
      <p:pic>
        <p:nvPicPr>
          <p:cNvPr id="9" name="Picture 2" descr="http://19aksay.detkin-club.ru/images/about/1zvtqhe_57088d8dda625.jpg"/>
          <p:cNvPicPr>
            <a:picLocks noChangeAspect="1" noChangeArrowheads="1"/>
          </p:cNvPicPr>
          <p:nvPr/>
        </p:nvPicPr>
        <p:blipFill>
          <a:blip r:embed="rId4" cstate="print"/>
          <a:srcRect l="7604" t="6557" r="18525" b="4918"/>
          <a:stretch>
            <a:fillRect/>
          </a:stretch>
        </p:blipFill>
        <p:spPr bwMode="auto">
          <a:xfrm flipH="1">
            <a:off x="4419600" y="914400"/>
            <a:ext cx="4038600" cy="45720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0" y="6248400"/>
            <a:ext cx="1905000" cy="304800"/>
          </a:xfrm>
        </p:spPr>
        <p:txBody>
          <a:bodyPr/>
          <a:lstStyle/>
          <a:p>
            <a:pPr algn="l"/>
            <a:endParaRPr lang="ru-RU" sz="1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762000" y="1828800"/>
            <a:ext cx="7620000" cy="2362200"/>
          </a:xfrm>
          <a:prstGeom prst="rect">
            <a:avLst/>
          </a:prstGeom>
          <a:effectLst>
            <a:outerShdw blurRad="63500" dist="63500" dir="2700000" algn="tl" rotWithShape="0">
              <a:schemeClr val="bg1">
                <a:lumMod val="95000"/>
                <a:alpha val="88000"/>
              </a:scheme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</a:rPr>
              <a:t>Образование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6" name="Rectangle 11"/>
          <p:cNvSpPr txBox="1">
            <a:spLocks noChangeArrowheads="1"/>
          </p:cNvSpPr>
          <p:nvPr/>
        </p:nvSpPr>
        <p:spPr bwMode="auto">
          <a:xfrm>
            <a:off x="0" y="5562600"/>
            <a:ext cx="495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Д.З.: </a:t>
            </a:r>
            <a:r>
              <a:rPr lang="ru-RU" sz="2000" b="1" dirty="0"/>
              <a:t>§ 10, ?? (с.85), задания (с.86), «Вспомним» к §11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2400" y="381000"/>
            <a:ext cx="3429000" cy="36933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Обществознание, 8 класс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05600" y="381000"/>
            <a:ext cx="1371600" cy="36933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</a:rPr>
              <a:t>Урок № 12</a:t>
            </a:r>
          </a:p>
        </p:txBody>
      </p:sp>
      <p:pic>
        <p:nvPicPr>
          <p:cNvPr id="11" name="Picture 11" descr="36714452"/>
          <p:cNvPicPr>
            <a:picLocks noChangeAspect="1" noChangeArrowheads="1"/>
          </p:cNvPicPr>
          <p:nvPr/>
        </p:nvPicPr>
        <p:blipFill>
          <a:blip r:embed="rId5" cstate="print"/>
          <a:srcRect t="10001" r="76628" b="16667"/>
          <a:stretch>
            <a:fillRect/>
          </a:stretch>
        </p:blipFill>
        <p:spPr bwMode="auto">
          <a:xfrm>
            <a:off x="8305800" y="152400"/>
            <a:ext cx="628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955675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Возрастающая значимость образования в условиях информационного общества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0063" y="1219200"/>
            <a:ext cx="3182937" cy="4876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Clr>
                <a:srgbClr val="990000"/>
              </a:buClr>
            </a:pPr>
            <a:r>
              <a:rPr lang="ru-RU" sz="2300" b="1" dirty="0">
                <a:solidFill>
                  <a:srgbClr val="0033CC"/>
                </a:solidFill>
              </a:rPr>
              <a:t>Современное образование является средством решения важнейших проблем не только всего общества, но и отдельных индивидов. 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990000"/>
              </a:buClr>
            </a:pPr>
            <a:r>
              <a:rPr lang="ru-RU" sz="2300" b="1" dirty="0">
                <a:solidFill>
                  <a:srgbClr val="0033CC"/>
                </a:solidFill>
              </a:rPr>
              <a:t>Это один из важнейших этапов длительном процессе их социализации.</a:t>
            </a:r>
            <a:r>
              <a:rPr lang="ru-RU" sz="2300" dirty="0"/>
              <a:t> </a:t>
            </a:r>
          </a:p>
        </p:txBody>
      </p:sp>
      <p:pic>
        <p:nvPicPr>
          <p:cNvPr id="92170" name="Picture 10" descr="чел учитель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5045330"/>
            <a:ext cx="1479550" cy="162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5" descr="Flag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1219200"/>
            <a:ext cx="26860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7" name="Picture 11" descr="Картинка 54 из 1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6117" t="4105" r="46919" b="19714"/>
          <a:stretch>
            <a:fillRect/>
          </a:stretch>
        </p:blipFill>
        <p:spPr bwMode="auto">
          <a:xfrm>
            <a:off x="228600" y="4191000"/>
            <a:ext cx="16573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09600" y="1219200"/>
            <a:ext cx="2989262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1400" b="1" dirty="0"/>
              <a:t>1. Конкурентоспособная страна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755650" y="3213100"/>
            <a:ext cx="2346325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ru-RU" sz="1400" b="1" dirty="0"/>
              <a:t>2. Конкурентоспособное</a:t>
            </a:r>
          </a:p>
          <a:p>
            <a:pPr marL="457200" indent="-457200"/>
            <a:r>
              <a:rPr lang="ru-RU" sz="1400" b="1" dirty="0"/>
              <a:t>образование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228600" y="6172200"/>
            <a:ext cx="322738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1400" b="1" dirty="0"/>
              <a:t>3. Конкурентоспособная личность</a:t>
            </a:r>
          </a:p>
        </p:txBody>
      </p:sp>
      <p:graphicFrame>
        <p:nvGraphicFramePr>
          <p:cNvPr id="26638" name="Object 17"/>
          <p:cNvGraphicFramePr>
            <a:graphicFrameLocks noChangeAspect="1"/>
          </p:cNvGraphicFramePr>
          <p:nvPr/>
        </p:nvGraphicFramePr>
        <p:xfrm>
          <a:off x="2057400" y="3505200"/>
          <a:ext cx="2514600" cy="1961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8" imgW="6697440" imgH="5227200" progId="MS_ClipArt_Gallery.2">
                  <p:embed/>
                </p:oleObj>
              </mc:Choice>
              <mc:Fallback>
                <p:oleObj name="Clip" r:id="rId8" imgW="6697440" imgH="5227200" progId="MS_ClipArt_Gallery.2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505200"/>
                        <a:ext cx="2514600" cy="19617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3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504825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ru-RU" sz="2600" b="1" dirty="0">
                <a:solidFill>
                  <a:srgbClr val="0000FF"/>
                </a:solidFill>
              </a:rPr>
              <a:t>Качества человека информационного общества</a:t>
            </a:r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914400"/>
            <a:ext cx="4495800" cy="5610225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Clr>
                <a:srgbClr val="990000"/>
              </a:buClr>
            </a:pPr>
            <a:endParaRPr lang="ru-RU" sz="2100" b="1" dirty="0"/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990000"/>
              </a:buClr>
            </a:pPr>
            <a:endParaRPr lang="ru-RU" sz="2300" b="1" dirty="0"/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990000"/>
              </a:buClr>
              <a:buBlip>
                <a:blip r:embed="rId4"/>
              </a:buBlip>
            </a:pPr>
            <a:r>
              <a:rPr lang="ru-RU" sz="2200" b="1" dirty="0"/>
              <a:t>уметь приобретать и постоянно обновлять знания, уметь их применять в различных ситуациях;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990000"/>
              </a:buClr>
              <a:buBlip>
                <a:blip r:embed="rId4"/>
              </a:buBlip>
            </a:pPr>
            <a:r>
              <a:rPr lang="ru-RU" sz="2200" b="1" dirty="0"/>
              <a:t>Проявлять инициативу, самостоятельность, ответственность в принятии и выполнении решений;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990000"/>
              </a:buClr>
              <a:buBlip>
                <a:blip r:embed="rId4"/>
              </a:buBlip>
            </a:pPr>
            <a:r>
              <a:rPr lang="ru-RU" sz="2200" b="1" dirty="0"/>
              <a:t>овладевать достижениями отечественной и мировой культуры;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990000"/>
              </a:buClr>
              <a:buBlip>
                <a:blip r:embed="rId4"/>
              </a:buBlip>
            </a:pPr>
            <a:r>
              <a:rPr lang="ru-RU" sz="2200" b="1" dirty="0"/>
              <a:t>учитывать запросы рынка труда, уметь доказывать свою конкурентоспособность в процессе деятельности, при перемене профессии</a:t>
            </a:r>
          </a:p>
        </p:txBody>
      </p:sp>
      <p:pic>
        <p:nvPicPr>
          <p:cNvPr id="91151" name="Picture 15" descr="Картинка 43 из 75">
            <a:hlinkClick r:id="rId5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81000" y="914400"/>
            <a:ext cx="3803650" cy="4248150"/>
          </a:xfrm>
          <a:noFill/>
          <a:ln/>
        </p:spPr>
      </p:pic>
      <p:sp>
        <p:nvSpPr>
          <p:cNvPr id="140302" name="Text Box 14"/>
          <p:cNvSpPr txBox="1">
            <a:spLocks noChangeArrowheads="1"/>
          </p:cNvSpPr>
          <p:nvPr/>
        </p:nvSpPr>
        <p:spPr bwMode="auto">
          <a:xfrm>
            <a:off x="381000" y="5181600"/>
            <a:ext cx="3810000" cy="923330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b="1" dirty="0">
                <a:solidFill>
                  <a:srgbClr val="0000FF"/>
                </a:solidFill>
              </a:rPr>
              <a:t>Возрастающая значимость образования в условиях информационного общества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r>
              <a:rPr lang="ru-RU" b="1" i="1" dirty="0">
                <a:solidFill>
                  <a:srgbClr val="0000FF"/>
                </a:solidFill>
              </a:rPr>
              <a:t>Общее образование в РФ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219200"/>
            <a:ext cx="4038600" cy="54102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  <a:p>
            <a:pPr lvl="0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1400" b="1" dirty="0"/>
              <a:t>уметь приобретать и постоянно обновлять знания, применять их в различных ситуациях;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1400" b="1" dirty="0"/>
              <a:t>проявлять инициативу, самостоятельность, ответственность в принятии и выполнении решений;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1400" b="1" dirty="0"/>
              <a:t>овладевать достижениями отечественной и мировой культуры; понимать, что культурный человек продуктивно участвует в коллективном труде, достигает взаимопонимания в общении, хорошо подготовлен к самостоятельному творчеству, к высококачественной работе, к пользованию граж­данскими правами;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q"/>
            </a:pPr>
            <a:r>
              <a:rPr lang="ru-RU" sz="1400" b="1" dirty="0"/>
              <a:t>учитывать запросы рынка труда, уметь доказывать свою конкурентоспособность в процессе деятельности, при перемене профессии.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447800"/>
            <a:ext cx="4724400" cy="446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1447800"/>
            <a:ext cx="365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Задачи этих элементов образования </a:t>
            </a:r>
            <a:r>
              <a:rPr lang="ru-RU" b="1" dirty="0">
                <a:solidFill>
                  <a:srgbClr val="0000FF"/>
                </a:solidFill>
              </a:rPr>
              <a:t>- формирование общей культуры человека, его подготовка к жизни </a:t>
            </a:r>
          </a:p>
          <a:p>
            <a:r>
              <a:rPr lang="ru-RU" b="1" dirty="0">
                <a:solidFill>
                  <a:srgbClr val="0000FF"/>
                </a:solidFill>
              </a:rPr>
              <a:t>в обществе, к </a:t>
            </a:r>
          </a:p>
          <a:p>
            <a:r>
              <a:rPr lang="ru-RU" b="1" dirty="0">
                <a:solidFill>
                  <a:srgbClr val="0000FF"/>
                </a:solidFill>
              </a:rPr>
              <a:t>сознательному </a:t>
            </a:r>
          </a:p>
          <a:p>
            <a:r>
              <a:rPr lang="ru-RU" b="1" dirty="0">
                <a:solidFill>
                  <a:srgbClr val="0000FF"/>
                </a:solidFill>
              </a:rPr>
              <a:t>выбору и </a:t>
            </a:r>
          </a:p>
          <a:p>
            <a:r>
              <a:rPr lang="ru-RU" b="1" dirty="0">
                <a:solidFill>
                  <a:srgbClr val="0000FF"/>
                </a:solidFill>
              </a:rPr>
              <a:t>освоению </a:t>
            </a:r>
          </a:p>
          <a:p>
            <a:r>
              <a:rPr lang="ru-RU" b="1" dirty="0">
                <a:solidFill>
                  <a:srgbClr val="0000FF"/>
                </a:solidFill>
              </a:rPr>
              <a:t>профессии.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28600" y="5638800"/>
            <a:ext cx="4648200" cy="12192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Личностные качества после основной школы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r>
              <a:rPr lang="ru-RU" sz="4000" b="1" i="1" dirty="0">
                <a:solidFill>
                  <a:srgbClr val="0000FF"/>
                </a:solidFill>
              </a:rPr>
              <a:t>Профессиональное образование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1447800"/>
            <a:ext cx="3962400" cy="51816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ru-RU" sz="1600" dirty="0"/>
          </a:p>
          <a:p>
            <a:endParaRPr lang="ru-RU" sz="1600" dirty="0"/>
          </a:p>
          <a:p>
            <a:r>
              <a:rPr lang="ru-RU" sz="1750" b="1" dirty="0">
                <a:solidFill>
                  <a:srgbClr val="FF0000"/>
                </a:solidFill>
              </a:rPr>
              <a:t>Задачи профессиональных учебных заведений </a:t>
            </a:r>
            <a:r>
              <a:rPr lang="ru-RU" sz="1750" b="1" dirty="0">
                <a:solidFill>
                  <a:srgbClr val="0000FF"/>
                </a:solidFill>
              </a:rPr>
              <a:t>— последовательное повышение профессионального и общеобразовательного уровня учащихся, подготовка квалифицированных специалистов.</a:t>
            </a:r>
          </a:p>
          <a:p>
            <a:r>
              <a:rPr lang="ru-RU" sz="1750" b="1" dirty="0"/>
              <a:t>Повышение квалификации и профессиональная переподготовка осуществляются по программам дополнительного профессионального образования.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447800"/>
            <a:ext cx="4724400" cy="432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1143000"/>
            <a:ext cx="8763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Приобретение обучающимися знаний, умений, навыков и компетенций, позволяющих вести </a:t>
            </a:r>
          </a:p>
          <a:p>
            <a:r>
              <a:rPr lang="ru-RU" b="1" dirty="0"/>
              <a:t>профессиональную </a:t>
            </a:r>
          </a:p>
          <a:p>
            <a:r>
              <a:rPr lang="ru-RU" b="1" dirty="0"/>
              <a:t>деятельность в </a:t>
            </a:r>
          </a:p>
          <a:p>
            <a:r>
              <a:rPr lang="ru-RU" sz="1600" b="1" dirty="0"/>
              <a:t>определённой </a:t>
            </a:r>
          </a:p>
          <a:p>
            <a:r>
              <a:rPr lang="ru-RU" b="1" dirty="0"/>
              <a:t>сфере.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28600" y="5638800"/>
            <a:ext cx="4648200" cy="12192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Непрерывное образование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228600" y="0"/>
            <a:ext cx="7924800" cy="533400"/>
          </a:xfrm>
          <a:blipFill>
            <a:blip r:embed="rId2" cstate="print"/>
            <a:stretch>
              <a:fillRect/>
            </a:stretch>
          </a:blip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300" b="1" i="1" dirty="0">
                <a:solidFill>
                  <a:srgbClr val="FF0000"/>
                </a:solidFill>
                <a:latin typeface="+mn-lt"/>
              </a:rPr>
              <a:t>структура  уровней  образования РФ</a:t>
            </a:r>
            <a:endParaRPr lang="ru-RU" sz="2700" i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8316416" y="228599"/>
          <a:ext cx="675184" cy="6477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2895600" y="609600"/>
            <a:ext cx="5256212" cy="3603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дошкольное образование</a:t>
            </a:r>
            <a:endParaRPr lang="ru-RU" sz="2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95600" y="990600"/>
            <a:ext cx="5256212" cy="5048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начальное общее образование</a:t>
            </a:r>
            <a:endParaRPr lang="ru-RU" sz="2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95600" y="1524000"/>
            <a:ext cx="5256212" cy="431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основное общее образование</a:t>
            </a:r>
            <a:endParaRPr lang="ru-RU" sz="2400" dirty="0"/>
          </a:p>
        </p:txBody>
      </p:sp>
      <p:sp>
        <p:nvSpPr>
          <p:cNvPr id="27" name="Подзаголовок 26"/>
          <p:cNvSpPr>
            <a:spLocks noGrp="1"/>
          </p:cNvSpPr>
          <p:nvPr>
            <p:ph type="subTitle" idx="1"/>
          </p:nvPr>
        </p:nvSpPr>
        <p:spPr>
          <a:xfrm>
            <a:off x="2895600" y="1981200"/>
            <a:ext cx="5256212" cy="431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chemeClr val="tx1"/>
                </a:solidFill>
              </a:rPr>
              <a:t>среднее общее образование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895600" y="2590800"/>
            <a:ext cx="5256212" cy="5857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/>
              <a:t>среднее профессиональное образование</a:t>
            </a:r>
            <a:endParaRPr lang="ru-RU" sz="22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916238" y="3276600"/>
            <a:ext cx="5256212" cy="9445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•подготовка квалифицированных рабочих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•подготовка специалистов среднего звена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916238" y="4292600"/>
            <a:ext cx="5256212" cy="431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высшее образование - </a:t>
            </a:r>
            <a:r>
              <a:rPr lang="ru-RU" sz="2000" b="1" dirty="0" err="1"/>
              <a:t>бакалавриат</a:t>
            </a:r>
            <a:endParaRPr lang="ru-RU" sz="20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916238" y="4797425"/>
            <a:ext cx="5256212" cy="5032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высшее образование – </a:t>
            </a:r>
            <a:r>
              <a:rPr lang="ru-RU" sz="2000" b="1" dirty="0" err="1"/>
              <a:t>специалитет</a:t>
            </a:r>
            <a:endParaRPr lang="ru-RU" sz="20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916238" y="5373688"/>
            <a:ext cx="5256212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высшее образование – подготовка кадров высшей квалификации</a:t>
            </a:r>
            <a:r>
              <a:rPr lang="ru-RU" sz="2000" dirty="0"/>
              <a:t> (аспирантура, адъюнктура), ординатура, </a:t>
            </a:r>
            <a:r>
              <a:rPr lang="ru-RU" sz="2000" dirty="0" err="1"/>
              <a:t>ассистентура-стажировка</a:t>
            </a:r>
            <a:endParaRPr lang="ru-RU" sz="20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79388" y="692150"/>
            <a:ext cx="2447925" cy="13684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Введены  как  </a:t>
            </a:r>
            <a:r>
              <a:rPr lang="ru-RU" sz="1900" b="1" dirty="0"/>
              <a:t>самостоятельные</a:t>
            </a:r>
            <a:r>
              <a:rPr lang="ru-RU" sz="2000" b="1" dirty="0"/>
              <a:t>  уровни образования</a:t>
            </a:r>
          </a:p>
        </p:txBody>
      </p:sp>
      <p:sp>
        <p:nvSpPr>
          <p:cNvPr id="35" name="Стрелка вправо 34"/>
          <p:cNvSpPr/>
          <p:nvPr/>
        </p:nvSpPr>
        <p:spPr>
          <a:xfrm>
            <a:off x="2627313" y="981075"/>
            <a:ext cx="288925" cy="576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50825" y="2924175"/>
            <a:ext cx="2449513" cy="129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два  вида  программ  СПО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</a:rPr>
              <a:t>(НПО включено в систему СПО)</a:t>
            </a:r>
          </a:p>
        </p:txBody>
      </p:sp>
      <p:sp>
        <p:nvSpPr>
          <p:cNvPr id="37" name="Стрелка вправо 36"/>
          <p:cNvSpPr/>
          <p:nvPr/>
        </p:nvSpPr>
        <p:spPr>
          <a:xfrm>
            <a:off x="2700338" y="3141663"/>
            <a:ext cx="287337" cy="574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79388" y="5373688"/>
            <a:ext cx="2447925" cy="1295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Введён  третий  уровень высшего образования</a:t>
            </a:r>
          </a:p>
        </p:txBody>
      </p:sp>
      <p:sp>
        <p:nvSpPr>
          <p:cNvPr id="39" name="Стрелка вправо 38"/>
          <p:cNvSpPr/>
          <p:nvPr/>
        </p:nvSpPr>
        <p:spPr>
          <a:xfrm>
            <a:off x="2627313" y="5661025"/>
            <a:ext cx="288925" cy="576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777875"/>
          </a:xfrm>
          <a:blipFill>
            <a:blip r:embed="rId2" cstate="print"/>
            <a:stretch>
              <a:fillRect/>
            </a:stretch>
          </a:blip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0000"/>
                </a:solidFill>
                <a:latin typeface="+mn-lt"/>
              </a:rPr>
              <a:t>Организации, осуществляющие образовательную деятельность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388" y="1125538"/>
            <a:ext cx="4248150" cy="11509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solidFill>
                  <a:schemeClr val="tx1"/>
                </a:solidFill>
              </a:rPr>
              <a:t>Образовательные  организации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(образование – основной вид деятельности)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2438400"/>
            <a:ext cx="4033838" cy="3733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FF"/>
                </a:solidFill>
              </a:rPr>
              <a:t>• </a:t>
            </a:r>
            <a:r>
              <a:rPr lang="ru-RU" b="1" dirty="0">
                <a:solidFill>
                  <a:srgbClr val="0000FF"/>
                </a:solidFill>
              </a:rPr>
              <a:t>Дошкольные образовательные организации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</a:rPr>
              <a:t>• Общеобразовательные организации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</a:rPr>
              <a:t>• Профессиональные образовательные организации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</a:rPr>
              <a:t>• Образовательные организации высшего образования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</a:rPr>
              <a:t>• Организации дополнительного образования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</a:rPr>
              <a:t>• Организации дополнительного профессионального образования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00563" y="1125538"/>
            <a:ext cx="4392612" cy="12239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solidFill>
                  <a:schemeClr val="tx1"/>
                </a:solidFill>
              </a:rPr>
              <a:t>Организации, </a:t>
            </a:r>
            <a:r>
              <a:rPr lang="ru-RU" sz="2100" b="1" dirty="0" err="1">
                <a:solidFill>
                  <a:schemeClr val="tx1"/>
                </a:solidFill>
              </a:rPr>
              <a:t>осуществляюшие</a:t>
            </a:r>
            <a:r>
              <a:rPr lang="ru-RU" sz="2100" b="1" dirty="0">
                <a:solidFill>
                  <a:schemeClr val="tx1"/>
                </a:solidFill>
              </a:rPr>
              <a:t> обучение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</a:rPr>
              <a:t>(образование – дополнительный вид деятельности)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2492375"/>
            <a:ext cx="4321175" cy="36734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/>
              <a:t>• </a:t>
            </a:r>
            <a:r>
              <a:rPr lang="ru-RU" sz="1900" b="1" dirty="0"/>
              <a:t>Научные организации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/>
              <a:t>• Организации для детей-сирот и детей, оставшихся без попечения родителей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/>
              <a:t>•Организации, осуществляющие лечение, оздоровление и (или) отдых детей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/>
              <a:t>•Организации осуществляющие социальное обслуживание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/>
              <a:t>•Иные юридические лица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6248401"/>
            <a:ext cx="8686800" cy="36933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Федеральный закон № 273 «Об образовании в Российской Федерации»</a:t>
            </a:r>
            <a:endParaRPr lang="ru-RU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28600" y="228600"/>
            <a:ext cx="7391400" cy="850900"/>
          </a:xfrm>
          <a:blipFill>
            <a:blip r:embed="rId3" cstate="print"/>
            <a:stretch>
              <a:fillRect/>
            </a:stretch>
          </a:blip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sz="3300" b="1" i="1" dirty="0">
                <a:solidFill>
                  <a:srgbClr val="FF0000"/>
                </a:solidFill>
                <a:latin typeface="+mn-lt"/>
              </a:rPr>
            </a:br>
            <a:r>
              <a:rPr lang="ru-RU" sz="2900" b="1" i="1" dirty="0">
                <a:solidFill>
                  <a:srgbClr val="FF0000"/>
                </a:solidFill>
                <a:latin typeface="+mn-lt"/>
              </a:rPr>
              <a:t>Формы  получения  образования и формы обучения</a:t>
            </a:r>
            <a:br>
              <a:rPr lang="ru-RU" sz="2900" b="1" i="1" dirty="0">
                <a:solidFill>
                  <a:srgbClr val="FF0000"/>
                </a:solidFill>
                <a:latin typeface="+mn-lt"/>
              </a:rPr>
            </a:br>
            <a:br>
              <a:rPr lang="ru-RU" sz="800" b="1" i="1" dirty="0">
                <a:solidFill>
                  <a:srgbClr val="FF0000"/>
                </a:solidFill>
                <a:latin typeface="+mn-lt"/>
              </a:rPr>
            </a:br>
            <a:endParaRPr lang="ru-RU" sz="2700" i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7848600" y="228599"/>
          <a:ext cx="1143000" cy="6400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04800" y="1600200"/>
            <a:ext cx="3240087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  организациях, осуществляющих образовательную деятельность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4800" y="3124200"/>
            <a:ext cx="3384550" cy="1816100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200" b="1" dirty="0">
                <a:solidFill>
                  <a:srgbClr val="0000FF"/>
                </a:solidFill>
              </a:rPr>
              <a:t>в очной форме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200" b="1" dirty="0">
                <a:solidFill>
                  <a:srgbClr val="0000FF"/>
                </a:solidFill>
              </a:rPr>
              <a:t>в </a:t>
            </a:r>
            <a:r>
              <a:rPr lang="ru-RU" sz="2200" b="1" dirty="0" err="1">
                <a:solidFill>
                  <a:srgbClr val="0000FF"/>
                </a:solidFill>
              </a:rPr>
              <a:t>очно-заочной</a:t>
            </a:r>
            <a:r>
              <a:rPr lang="ru-RU" sz="2200" b="1" dirty="0">
                <a:solidFill>
                  <a:srgbClr val="0000FF"/>
                </a:solidFill>
              </a:rPr>
              <a:t> форме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200" b="1" dirty="0">
                <a:solidFill>
                  <a:srgbClr val="0000FF"/>
                </a:solidFill>
              </a:rPr>
              <a:t> в заочной форме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62400" y="3124200"/>
            <a:ext cx="3671887" cy="1816100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0000FF"/>
                </a:solidFill>
              </a:rPr>
              <a:t>в форме семейного образования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b="1" dirty="0">
                <a:solidFill>
                  <a:srgbClr val="0000FF"/>
                </a:solidFill>
              </a:rPr>
              <a:t> в форме самообразования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38600" y="1600200"/>
            <a:ext cx="3600450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Вне  организаций, осуществляющих образовательную деятельность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825" y="5516563"/>
            <a:ext cx="7521575" cy="10080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Допускается  сочетание  различных  форм  получения  образования   и  форм  обучения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1524000" y="1143000"/>
            <a:ext cx="457200" cy="4572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048000" y="2895600"/>
            <a:ext cx="457200" cy="4572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162800" y="2895600"/>
            <a:ext cx="457200" cy="4572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562600" y="1143000"/>
            <a:ext cx="457200" cy="4572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3352800" y="4953000"/>
            <a:ext cx="990600" cy="762000"/>
          </a:xfrm>
          <a:prstGeom prst="downArrow">
            <a:avLst>
              <a:gd name="adj1" fmla="val 50000"/>
              <a:gd name="adj2" fmla="val 48605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myshared.ru/4/185526/slide_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717"/>
          <a:stretch>
            <a:fillRect/>
          </a:stretch>
        </p:blipFill>
        <p:spPr bwMode="auto">
          <a:xfrm>
            <a:off x="228600" y="152400"/>
            <a:ext cx="8728642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ln w="190500" cmpd="thinThick">
            <a:solidFill>
              <a:srgbClr val="92D050"/>
            </a:solidFill>
          </a:ln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Arial" pitchFamily="34" charset="0"/>
              </a:rPr>
              <a:t>Проверь себя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8768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ru-RU" sz="2200" b="1" dirty="0">
                <a:solidFill>
                  <a:srgbClr val="0000FF"/>
                </a:solidFill>
              </a:rPr>
              <a:t>1.	Что такое образование? В чём заключается приоритет образования? </a:t>
            </a:r>
          </a:p>
          <a:p>
            <a:pPr>
              <a:buNone/>
            </a:pPr>
            <a:r>
              <a:rPr lang="ru-RU" sz="2200" b="1" dirty="0">
                <a:solidFill>
                  <a:srgbClr val="0000FF"/>
                </a:solidFill>
              </a:rPr>
              <a:t>2. Почему в информационном обществе возрастает значимость образования? В чём состоит связь между конкурентоспособностью страны и образованием? </a:t>
            </a:r>
          </a:p>
          <a:p>
            <a:pPr>
              <a:buNone/>
            </a:pPr>
            <a:r>
              <a:rPr lang="ru-RU" sz="2200" b="1" dirty="0">
                <a:solidFill>
                  <a:srgbClr val="0000FF"/>
                </a:solidFill>
              </a:rPr>
              <a:t>3. Что такое конкурентоспособность человека, каковы пути её повышения? </a:t>
            </a:r>
          </a:p>
          <a:p>
            <a:pPr>
              <a:buNone/>
            </a:pPr>
            <a:r>
              <a:rPr lang="ru-RU" sz="2200" b="1" dirty="0">
                <a:solidFill>
                  <a:srgbClr val="0000FF"/>
                </a:solidFill>
              </a:rPr>
              <a:t>4. Каковы основные качества человека, отвечающие запросам информационного общества? </a:t>
            </a:r>
          </a:p>
          <a:p>
            <a:pPr>
              <a:buNone/>
            </a:pPr>
            <a:r>
              <a:rPr lang="ru-RU" sz="2200" b="1" dirty="0">
                <a:solidFill>
                  <a:srgbClr val="0000FF"/>
                </a:solidFill>
              </a:rPr>
              <a:t>5. Каковы основные уровни образования в нашей стране? </a:t>
            </a:r>
          </a:p>
          <a:p>
            <a:pPr>
              <a:buNone/>
            </a:pPr>
            <a:r>
              <a:rPr lang="ru-RU" sz="2200" b="1" dirty="0">
                <a:solidFill>
                  <a:srgbClr val="0000FF"/>
                </a:solidFill>
              </a:rPr>
              <a:t>6. Почему непрерывное образование является ключевой задачей общества?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ln w="190500" cmpd="thinThick">
            <a:solidFill>
              <a:srgbClr val="92D050"/>
            </a:solidFill>
          </a:ln>
        </p:spPr>
        <p:txBody>
          <a:bodyPr/>
          <a:lstStyle/>
          <a:p>
            <a:pPr lvl="0"/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рефлексия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8229600" cy="4525963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marL="609600" lvl="0" indent="-6096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4000" b="1" dirty="0">
                <a:solidFill>
                  <a:srgbClr val="0000FF"/>
                </a:solidFill>
              </a:rPr>
              <a:t>Что узнали?</a:t>
            </a:r>
          </a:p>
          <a:p>
            <a:pPr marL="609600" lvl="0" indent="-6096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4000" b="1" dirty="0">
                <a:solidFill>
                  <a:srgbClr val="0000FF"/>
                </a:solidFill>
              </a:rPr>
              <a:t>Каким способом?</a:t>
            </a:r>
          </a:p>
          <a:p>
            <a:pPr marL="609600" lvl="0" indent="-6096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4000" b="1" dirty="0">
                <a:solidFill>
                  <a:srgbClr val="0000FF"/>
                </a:solidFill>
              </a:rPr>
              <a:t>Чему научились?</a:t>
            </a:r>
          </a:p>
          <a:p>
            <a:pPr marL="609600" lvl="0" indent="-6096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4000" b="1" dirty="0">
                <a:solidFill>
                  <a:srgbClr val="0000FF"/>
                </a:solidFill>
              </a:rPr>
              <a:t>Какие испытывали трудности?</a:t>
            </a:r>
          </a:p>
          <a:p>
            <a:pPr marL="609600" lvl="0" indent="-60960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4000" b="1" dirty="0">
                <a:solidFill>
                  <a:srgbClr val="0000FF"/>
                </a:solidFill>
              </a:rPr>
              <a:t>Интересно ли было на уроке?</a:t>
            </a:r>
          </a:p>
        </p:txBody>
      </p:sp>
      <p:pic>
        <p:nvPicPr>
          <p:cNvPr id="10" name="Picture 4" descr="2h3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516019" y="-48420"/>
            <a:ext cx="858837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ln w="190500" cmpd="thinThick">
            <a:solidFill>
              <a:srgbClr val="92D050"/>
            </a:solidFill>
          </a:ln>
        </p:spPr>
        <p:txBody>
          <a:bodyPr/>
          <a:lstStyle/>
          <a:p>
            <a:r>
              <a:rPr lang="ru-RU" sz="3600" b="1" dirty="0">
                <a:solidFill>
                  <a:srgbClr val="0000FF"/>
                </a:solidFill>
              </a:rPr>
              <a:t>Задачи урока: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8382000" cy="4953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lvl="0"/>
            <a:r>
              <a:rPr lang="ru-RU" b="1" dirty="0">
                <a:solidFill>
                  <a:srgbClr val="FF0000"/>
                </a:solidFill>
              </a:rPr>
              <a:t>Способствовать</a:t>
            </a:r>
            <a:r>
              <a:rPr lang="ru-RU" b="1" dirty="0">
                <a:solidFill>
                  <a:srgbClr val="0000FF"/>
                </a:solidFill>
              </a:rPr>
              <a:t> пониманию учащимися сущности образования, его возрастающей значимости для человека в условиях становления информационного общества.</a:t>
            </a:r>
          </a:p>
          <a:p>
            <a:r>
              <a:rPr lang="ru-RU" b="1" dirty="0">
                <a:solidFill>
                  <a:srgbClr val="FF0000"/>
                </a:solidFill>
              </a:rPr>
              <a:t>Создать условия </a:t>
            </a:r>
            <a:r>
              <a:rPr lang="ru-RU" b="1" dirty="0">
                <a:solidFill>
                  <a:srgbClr val="0000FF"/>
                </a:solidFill>
              </a:rPr>
              <a:t>для развития у учащихся следующих универсальных учебных действий: личностное и профессиональное самоопределение; </a:t>
            </a:r>
            <a:r>
              <a:rPr lang="ru-RU" b="1" dirty="0" err="1">
                <a:solidFill>
                  <a:srgbClr val="0000FF"/>
                </a:solidFill>
              </a:rPr>
              <a:t>целеполагание</a:t>
            </a:r>
            <a:r>
              <a:rPr lang="ru-RU" b="1" dirty="0">
                <a:solidFill>
                  <a:srgbClr val="0000FF"/>
                </a:solidFill>
              </a:rPr>
              <a:t>; постановка учебной задачи; учёт позиций других людей.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ln w="190500" cmpd="thinThick">
            <a:solidFill>
              <a:srgbClr val="92D050"/>
            </a:solidFill>
          </a:ln>
        </p:spPr>
        <p:txBody>
          <a:bodyPr/>
          <a:lstStyle/>
          <a:p>
            <a:r>
              <a:rPr lang="ru-RU" sz="5400" b="1" dirty="0">
                <a:solidFill>
                  <a:schemeClr val="tx1"/>
                </a:solidFill>
              </a:rPr>
              <a:t>Литература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525963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ru-RU" sz="14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Обществознание. 8 класс : учеб</a:t>
            </a:r>
            <a:r>
              <a:rPr lang="ru-RU" sz="14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, для </a:t>
            </a:r>
            <a:r>
              <a:rPr lang="ru-RU" sz="1400" dirty="0" err="1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общеобразоват</a:t>
            </a:r>
            <a:r>
              <a:rPr lang="ru-RU" sz="14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. Организаций/ </a:t>
            </a:r>
            <a:r>
              <a:rPr lang="en-US" sz="14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[</a:t>
            </a:r>
            <a:r>
              <a:rPr lang="ru-RU" sz="14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Л. Н. Боголюбов, Н. И. Городецкая, Л. Ф. Иванова и др.</a:t>
            </a:r>
            <a:r>
              <a:rPr lang="en-US" sz="14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]</a:t>
            </a:r>
            <a:r>
              <a:rPr lang="ru-RU" sz="14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; под ред. Л. Н. Боголюбова [и др.]; . – 5-е изд. — М. : Просвещение, 2017. — 255 с</a:t>
            </a:r>
          </a:p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ru-RU" sz="14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Котова О.А., </a:t>
            </a:r>
            <a:r>
              <a:rPr lang="ru-RU" sz="1400" dirty="0" err="1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Лискова</a:t>
            </a:r>
            <a:r>
              <a:rPr lang="ru-RU" sz="14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Т.Е. </a:t>
            </a:r>
            <a:r>
              <a:rPr lang="ru-RU" sz="14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Обществознание. Рабочая тетрадь. 8 класс. </a:t>
            </a:r>
            <a:r>
              <a:rPr lang="ru-RU" sz="14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Учебное пособие для общеобразовательных организаций. 4 издание. М.: - Просвещение, 2017</a:t>
            </a:r>
          </a:p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ru-RU" sz="1400" b="1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Обществознание. Поурочные разработки. </a:t>
            </a:r>
            <a:r>
              <a:rPr lang="ru-RU" sz="14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8 класс : 0-28 учеб, пособие для </a:t>
            </a:r>
            <a:r>
              <a:rPr lang="ru-RU" sz="1400" dirty="0" err="1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общеобразоват</a:t>
            </a:r>
            <a:r>
              <a:rPr lang="ru-RU" sz="14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. организаций / [Л. Н. Боголюбов, Н. И. Городецкая, Л. Ф. Иванова и др.]. — 2-е изд. — М. : Просвещение, 2016. — 174 с.</a:t>
            </a:r>
          </a:p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ru-RU" sz="1400" b="1" dirty="0">
                <a:solidFill>
                  <a:srgbClr val="0000FF"/>
                </a:solidFill>
              </a:rPr>
              <a:t>Л.Н. Боголюбов, </a:t>
            </a:r>
            <a:r>
              <a:rPr lang="ru-RU" sz="14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Н. И. Городецкая, Л. Ф. Иванова и др. </a:t>
            </a:r>
            <a:r>
              <a:rPr lang="ru-RU" sz="1400" dirty="0">
                <a:solidFill>
                  <a:srgbClr val="0000FF"/>
                </a:solidFill>
              </a:rPr>
              <a:t>Обществознание. Рабочие программы. Предметная линия учебников под ред. Л. Н. Боголюбова. 5-9 классы</a:t>
            </a:r>
          </a:p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ru-RU" sz="1400" b="1" dirty="0">
                <a:solidFill>
                  <a:srgbClr val="0000FF"/>
                </a:solidFill>
              </a:rPr>
              <a:t>Иллюстрации из сети Интернет.</a:t>
            </a:r>
          </a:p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ru-RU" sz="1400" b="1" dirty="0" err="1">
                <a:solidFill>
                  <a:srgbClr val="0000FF"/>
                </a:solidFill>
              </a:rPr>
              <a:t>Краюшкина</a:t>
            </a:r>
            <a:r>
              <a:rPr lang="ru-RU" sz="1400" b="1" dirty="0">
                <a:solidFill>
                  <a:srgbClr val="0000FF"/>
                </a:solidFill>
              </a:rPr>
              <a:t> С. В.</a:t>
            </a:r>
            <a:r>
              <a:rPr lang="ru-RU" sz="1400" dirty="0">
                <a:solidFill>
                  <a:srgbClr val="0000FF"/>
                </a:solidFill>
              </a:rPr>
              <a:t> Тесты по обществознанию: 8 класс: к учебнику под ред. Л. Н. Боголюбова, А. Ю. </a:t>
            </a:r>
            <a:r>
              <a:rPr lang="ru-RU" sz="1400" dirty="0" err="1">
                <a:solidFill>
                  <a:srgbClr val="0000FF"/>
                </a:solidFill>
              </a:rPr>
              <a:t>Лазебниковой</a:t>
            </a:r>
            <a:r>
              <a:rPr lang="ru-RU" sz="1400" dirty="0">
                <a:solidFill>
                  <a:srgbClr val="0000FF"/>
                </a:solidFill>
              </a:rPr>
              <a:t>, Н. И. Городецкой «Обществознание. 8 класс». ФГОС (к новому учебнику) / С. В. </a:t>
            </a:r>
            <a:r>
              <a:rPr lang="ru-RU" sz="1400" dirty="0" err="1">
                <a:solidFill>
                  <a:srgbClr val="0000FF"/>
                </a:solidFill>
              </a:rPr>
              <a:t>Краюшкина</a:t>
            </a:r>
            <a:r>
              <a:rPr lang="ru-RU" sz="1400" dirty="0">
                <a:solidFill>
                  <a:srgbClr val="0000FF"/>
                </a:solidFill>
              </a:rPr>
              <a:t>. — 7-е изд., </a:t>
            </a:r>
            <a:r>
              <a:rPr lang="ru-RU" sz="1400" dirty="0" err="1">
                <a:solidFill>
                  <a:srgbClr val="0000FF"/>
                </a:solidFill>
              </a:rPr>
              <a:t>перераб</a:t>
            </a:r>
            <a:r>
              <a:rPr lang="ru-RU" sz="1400" dirty="0">
                <a:solidFill>
                  <a:srgbClr val="0000FF"/>
                </a:solidFill>
              </a:rPr>
              <a:t>. и доп. — М.: Из­дательство «Экзамен», 2017. — 191, [1] с. (Серия «Учебно-методический комплект»)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0" y="62484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©шаблон презентации, источник: Шумарина Вера Алексеевна,учитель ГКС(К)ОУ С(К)ОШ №11 </a:t>
            </a: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VIII</a:t>
            </a:r>
            <a:r>
              <a:rPr kumimoji="0" lang="ru-RU" sz="1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вида. г. Балашов Сайт:</a:t>
            </a:r>
            <a:r>
              <a:rPr kumimoji="0" lang="en-US" sz="1000" b="1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http</a:t>
            </a:r>
            <a:r>
              <a:rPr kumimoji="0" lang="ru-RU" sz="1000" b="1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://</a:t>
            </a:r>
            <a:r>
              <a:rPr kumimoji="0" lang="en-US" sz="1000" b="1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pedsovet.su</a:t>
            </a:r>
            <a:r>
              <a:rPr kumimoji="0" lang="ru-RU" sz="1000" b="1" i="1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/ </a:t>
            </a:r>
            <a:endParaRPr kumimoji="0" lang="ru-RU" sz="10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blipFill>
            <a:blip r:embed="rId2" cstate="print"/>
            <a:tile tx="0" ty="0" sx="100000" sy="100000" flip="none" algn="tl"/>
          </a:blipFill>
          <a:ln w="190500" cmpd="thinThick">
            <a:solidFill>
              <a:srgbClr val="92D050"/>
            </a:solidFill>
          </a:ln>
        </p:spPr>
        <p:txBody>
          <a:bodyPr/>
          <a:lstStyle/>
          <a:p>
            <a:r>
              <a:rPr lang="ru-RU" sz="3600" b="1" dirty="0">
                <a:solidFill>
                  <a:srgbClr val="0000FF"/>
                </a:solidFill>
              </a:rPr>
              <a:t>Знать и уметь (УУД)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8382000" cy="54102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Оценивать</a:t>
            </a:r>
            <a:r>
              <a:rPr lang="ru-RU" sz="3200" b="1" dirty="0">
                <a:solidFill>
                  <a:srgbClr val="0000FF"/>
                </a:solidFill>
              </a:rPr>
              <a:t> </a:t>
            </a:r>
            <a:r>
              <a:rPr lang="ru-RU" sz="3200" dirty="0">
                <a:solidFill>
                  <a:srgbClr val="0000FF"/>
                </a:solidFill>
              </a:rPr>
              <a:t>значение образования в информационном обществе.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Извлекать</a:t>
            </a:r>
            <a:r>
              <a:rPr lang="ru-RU" sz="3200" b="1" dirty="0">
                <a:solidFill>
                  <a:srgbClr val="0000FF"/>
                </a:solidFill>
              </a:rPr>
              <a:t> </a:t>
            </a:r>
            <a:r>
              <a:rPr lang="ru-RU" sz="3200" dirty="0">
                <a:solidFill>
                  <a:srgbClr val="0000FF"/>
                </a:solidFill>
              </a:rPr>
              <a:t>информацию о тенденциях в развитии образования из различных источников.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Характеризовать</a:t>
            </a:r>
            <a:r>
              <a:rPr lang="ru-RU" sz="3200" b="1" dirty="0">
                <a:solidFill>
                  <a:srgbClr val="0000FF"/>
                </a:solidFill>
              </a:rPr>
              <a:t> </a:t>
            </a:r>
            <a:r>
              <a:rPr lang="ru-RU" sz="3200" dirty="0">
                <a:solidFill>
                  <a:srgbClr val="0000FF"/>
                </a:solidFill>
              </a:rPr>
              <a:t>с опорой на примеры современную образовательную политику </a:t>
            </a:r>
            <a:r>
              <a:rPr lang="ru-RU" sz="3200" b="1" dirty="0">
                <a:solidFill>
                  <a:srgbClr val="0000FF"/>
                </a:solidFill>
              </a:rPr>
              <a:t>РФ.</a:t>
            </a:r>
            <a:endParaRPr lang="ru-RU" sz="3200" dirty="0">
              <a:solidFill>
                <a:srgbClr val="0000FF"/>
              </a:solidFill>
            </a:endParaRPr>
          </a:p>
          <a:p>
            <a:r>
              <a:rPr lang="ru-RU" sz="3200" b="1" dirty="0">
                <a:solidFill>
                  <a:srgbClr val="FF0000"/>
                </a:solidFill>
              </a:rPr>
              <a:t>Обосновывать</a:t>
            </a:r>
            <a:r>
              <a:rPr lang="ru-RU" sz="3200" b="1" dirty="0">
                <a:solidFill>
                  <a:srgbClr val="0000FF"/>
                </a:solidFill>
              </a:rPr>
              <a:t> </a:t>
            </a:r>
            <a:r>
              <a:rPr lang="ru-RU" sz="3200" dirty="0">
                <a:solidFill>
                  <a:srgbClr val="0000FF"/>
                </a:solidFill>
              </a:rPr>
              <a:t>своё отношение к непрерывному образованию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blipFill>
            <a:blip r:embed="rId2" cstate="print"/>
            <a:tile tx="0" ty="0" sx="100000" sy="100000" flip="none" algn="tl"/>
          </a:blipFill>
          <a:ln w="190500" cmpd="thinThick">
            <a:solidFill>
              <a:srgbClr val="92D050"/>
            </a:solidFill>
          </a:ln>
        </p:spPr>
        <p:txBody>
          <a:bodyPr/>
          <a:lstStyle/>
          <a:p>
            <a:r>
              <a:rPr lang="ru-RU" sz="3600" b="1" dirty="0">
                <a:solidFill>
                  <a:srgbClr val="0000FF"/>
                </a:solidFill>
              </a:rPr>
              <a:t>Понятия, термины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8382000" cy="50292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Clr>
                <a:srgbClr val="990000"/>
              </a:buClr>
              <a:buBlip>
                <a:blip r:embed="rId3"/>
              </a:buBlip>
            </a:pPr>
            <a:r>
              <a:rPr lang="ru-RU" sz="3600" dirty="0">
                <a:solidFill>
                  <a:srgbClr val="0000FF"/>
                </a:solidFill>
              </a:rPr>
              <a:t> приоритетность образования; 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990000"/>
              </a:buClr>
              <a:buBlip>
                <a:blip r:embed="rId3"/>
              </a:buBlip>
            </a:pPr>
            <a:r>
              <a:rPr lang="ru-RU" sz="3600" dirty="0">
                <a:solidFill>
                  <a:srgbClr val="0000FF"/>
                </a:solidFill>
              </a:rPr>
              <a:t> конкурентоспособность образования; 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990000"/>
              </a:buClr>
              <a:buBlip>
                <a:blip r:embed="rId3"/>
              </a:buBlip>
            </a:pPr>
            <a:r>
              <a:rPr lang="ru-RU" sz="3600" dirty="0">
                <a:solidFill>
                  <a:srgbClr val="0000FF"/>
                </a:solidFill>
              </a:rPr>
              <a:t> конкурентоспособность личности; 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990000"/>
              </a:buClr>
              <a:buBlip>
                <a:blip r:embed="rId3"/>
              </a:buBlip>
            </a:pPr>
            <a:r>
              <a:rPr lang="ru-RU" sz="3600" dirty="0">
                <a:solidFill>
                  <a:srgbClr val="0000FF"/>
                </a:solidFill>
              </a:rPr>
              <a:t> элементы системы образования в РФ; 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990000"/>
              </a:buClr>
              <a:buBlip>
                <a:blip r:embed="rId3"/>
              </a:buBlip>
            </a:pPr>
            <a:r>
              <a:rPr lang="ru-RU" sz="3600" dirty="0">
                <a:solidFill>
                  <a:srgbClr val="0000FF"/>
                </a:solidFill>
              </a:rPr>
              <a:t> профессиональное образование; 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990000"/>
              </a:buClr>
              <a:buBlip>
                <a:blip r:embed="rId3"/>
              </a:buBlip>
            </a:pPr>
            <a:r>
              <a:rPr lang="ru-RU" sz="3600" dirty="0">
                <a:solidFill>
                  <a:srgbClr val="0000FF"/>
                </a:solidFill>
              </a:rPr>
              <a:t> непрерывность образования</a:t>
            </a:r>
            <a:endParaRPr lang="ru-RU" sz="3600" b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Blip>
                <a:blip r:embed="rId3"/>
              </a:buBlip>
            </a:pPr>
            <a:endParaRPr lang="ru-RU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ln w="190500" cmpd="thinThick">
            <a:solidFill>
              <a:srgbClr val="92D050"/>
            </a:solidFill>
          </a:ln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Arial" pitchFamily="34" charset="0"/>
              </a:rPr>
              <a:t>Проверка знаний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8768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ru-RU" sz="2600" b="1" dirty="0">
                <a:solidFill>
                  <a:srgbClr val="FF0000"/>
                </a:solidFill>
              </a:rPr>
              <a:t>1. </a:t>
            </a:r>
            <a:r>
              <a:rPr lang="ru-RU" sz="2600" b="1" dirty="0">
                <a:solidFill>
                  <a:srgbClr val="0000FF"/>
                </a:solidFill>
              </a:rPr>
              <a:t>В чём выражается свобода выбора? </a:t>
            </a:r>
          </a:p>
          <a:p>
            <a:pPr>
              <a:buNone/>
            </a:pPr>
            <a:r>
              <a:rPr lang="ru-RU" sz="2600" b="1" dirty="0">
                <a:solidFill>
                  <a:srgbClr val="FF0000"/>
                </a:solidFill>
              </a:rPr>
              <a:t>2.</a:t>
            </a:r>
            <a:r>
              <a:rPr lang="ru-RU" sz="2600" b="1" dirty="0">
                <a:solidFill>
                  <a:srgbClr val="0000FF"/>
                </a:solidFill>
              </a:rPr>
              <a:t> Что такое моральный выбор? </a:t>
            </a:r>
          </a:p>
          <a:p>
            <a:pPr>
              <a:buNone/>
            </a:pPr>
            <a:r>
              <a:rPr lang="ru-RU" sz="2600" b="1" dirty="0">
                <a:solidFill>
                  <a:srgbClr val="FF0000"/>
                </a:solidFill>
              </a:rPr>
              <a:t>3.</a:t>
            </a:r>
            <a:r>
              <a:rPr lang="ru-RU" sz="2600" b="1" dirty="0">
                <a:solidFill>
                  <a:srgbClr val="0000FF"/>
                </a:solidFill>
              </a:rPr>
              <a:t> Как взаимосвязаны свобода и ответственность?</a:t>
            </a:r>
          </a:p>
          <a:p>
            <a:pPr>
              <a:buNone/>
            </a:pPr>
            <a:r>
              <a:rPr lang="ru-RU" sz="2600" b="1" dirty="0">
                <a:solidFill>
                  <a:srgbClr val="FF0000"/>
                </a:solidFill>
              </a:rPr>
              <a:t>4.</a:t>
            </a:r>
            <a:r>
              <a:rPr lang="ru-RU" sz="2600" b="1" dirty="0">
                <a:solidFill>
                  <a:srgbClr val="0000FF"/>
                </a:solidFill>
              </a:rPr>
              <a:t> Что значит быть человеком ответственным? </a:t>
            </a:r>
          </a:p>
          <a:p>
            <a:pPr>
              <a:buNone/>
            </a:pPr>
            <a:r>
              <a:rPr lang="ru-RU" sz="2600" b="1" dirty="0">
                <a:solidFill>
                  <a:srgbClr val="FF0000"/>
                </a:solidFill>
              </a:rPr>
              <a:t>5.</a:t>
            </a:r>
            <a:r>
              <a:rPr lang="ru-RU" sz="2600" b="1" dirty="0">
                <a:solidFill>
                  <a:srgbClr val="0000FF"/>
                </a:solidFill>
              </a:rPr>
              <a:t> В чём опасность безответственного поведения? </a:t>
            </a:r>
          </a:p>
          <a:p>
            <a:pPr>
              <a:buNone/>
            </a:pPr>
            <a:r>
              <a:rPr lang="ru-RU" sz="2600" b="1" dirty="0">
                <a:solidFill>
                  <a:srgbClr val="FF0000"/>
                </a:solidFill>
              </a:rPr>
              <a:t>6. </a:t>
            </a:r>
            <a:r>
              <a:rPr lang="ru-RU" sz="2600" b="1" dirty="0">
                <a:solidFill>
                  <a:srgbClr val="0000FF"/>
                </a:solidFill>
              </a:rPr>
              <a:t>Что может гарантировать выполнение моральных норм? </a:t>
            </a:r>
          </a:p>
          <a:p>
            <a:pPr>
              <a:buNone/>
            </a:pPr>
            <a:r>
              <a:rPr lang="ru-RU" sz="2600" b="1" dirty="0">
                <a:solidFill>
                  <a:srgbClr val="FF0000"/>
                </a:solidFill>
              </a:rPr>
              <a:t>7.</a:t>
            </a:r>
            <a:r>
              <a:rPr lang="ru-RU" sz="2600" b="1" dirty="0">
                <a:solidFill>
                  <a:srgbClr val="0000FF"/>
                </a:solidFill>
              </a:rPr>
              <a:t> Почему легче казаться, чем быть? Почему лучше быть, чем казаться?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s7009.vk.me/c540105/v540105340/10950/syK03mMjEW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2999"/>
            <a:ext cx="8382000" cy="5518193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blipFill>
            <a:blip r:embed="rId3" cstate="print"/>
            <a:tile tx="0" ty="0" sx="100000" sy="100000" flip="none" algn="tl"/>
          </a:blipFill>
          <a:ln w="190500" cmpd="thinThick">
            <a:solidFill>
              <a:srgbClr val="92D050"/>
            </a:solidFill>
          </a:ln>
        </p:spPr>
        <p:txBody>
          <a:bodyPr/>
          <a:lstStyle/>
          <a:p>
            <a:r>
              <a:rPr lang="ru-RU" sz="3200" b="1" dirty="0">
                <a:solidFill>
                  <a:srgbClr val="0000FF"/>
                </a:solidFill>
              </a:rPr>
              <a:t>Изучение нового материала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429000" y="1600200"/>
            <a:ext cx="5105400" cy="46482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ru-RU" sz="3200" b="1" dirty="0">
                <a:solidFill>
                  <a:srgbClr val="0000FF"/>
                </a:solidFill>
              </a:rPr>
              <a:t>Значимость образования в условиях информационного общества.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ru-RU" sz="3200" b="1" dirty="0">
                <a:solidFill>
                  <a:srgbClr val="0000FF"/>
                </a:solidFill>
              </a:rPr>
              <a:t>Непрерывность образования.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ru-RU" sz="3200" b="1" dirty="0">
                <a:solidFill>
                  <a:srgbClr val="0000FF"/>
                </a:solidFill>
              </a:rPr>
              <a:t>Самообразование</a:t>
            </a:r>
            <a:endParaRPr lang="ru-RU" sz="29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  <a:ln w="190500" cmpd="thinThick">
            <a:solidFill>
              <a:srgbClr val="92D050"/>
            </a:solidFill>
          </a:ln>
        </p:spPr>
        <p:txBody>
          <a:bodyPr/>
          <a:lstStyle/>
          <a:p>
            <a:r>
              <a:rPr lang="ru-RU" b="1" dirty="0">
                <a:solidFill>
                  <a:srgbClr val="0000FF"/>
                </a:solidFill>
              </a:rPr>
              <a:t>Вспомним. Подумаем.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14800" cy="51054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buBlip>
                <a:blip r:embed="rId4"/>
              </a:buBlip>
            </a:pPr>
            <a:r>
              <a:rPr lang="ru-RU" b="1" dirty="0">
                <a:solidFill>
                  <a:srgbClr val="FF0000"/>
                </a:solidFill>
              </a:rPr>
              <a:t>ВСПОМНИМ.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1800" b="1" dirty="0">
                <a:solidFill>
                  <a:srgbClr val="0000FF"/>
                </a:solidFill>
              </a:rPr>
              <a:t>Что представляет собой сфера культуры?</a:t>
            </a:r>
          </a:p>
          <a:p>
            <a:pPr>
              <a:buNone/>
            </a:pPr>
            <a:r>
              <a:rPr lang="ru-RU" sz="1800" b="1" dirty="0">
                <a:solidFill>
                  <a:srgbClr val="0000FF"/>
                </a:solidFill>
              </a:rPr>
              <a:t>	Какую роль в ней играет образование?</a:t>
            </a:r>
          </a:p>
          <a:p>
            <a:pPr>
              <a:buBlip>
                <a:blip r:embed="rId4"/>
              </a:buBlip>
            </a:pPr>
            <a:r>
              <a:rPr lang="ru-RU" b="1" dirty="0">
                <a:solidFill>
                  <a:srgbClr val="FF0000"/>
                </a:solidFill>
              </a:rPr>
              <a:t>ПОДУМАЕМ. </a:t>
            </a:r>
            <a:r>
              <a:rPr lang="ru-RU" sz="1700" b="1" dirty="0">
                <a:solidFill>
                  <a:srgbClr val="0000FF"/>
                </a:solidFill>
              </a:rPr>
              <a:t>В чём состоит отличие постиндустриального</a:t>
            </a:r>
            <a:br>
              <a:rPr lang="ru-RU" sz="1700" b="1" dirty="0">
                <a:solidFill>
                  <a:srgbClr val="0000FF"/>
                </a:solidFill>
              </a:rPr>
            </a:br>
            <a:r>
              <a:rPr lang="ru-RU" sz="1700" b="1" dirty="0">
                <a:solidFill>
                  <a:srgbClr val="0000FF"/>
                </a:solidFill>
              </a:rPr>
              <a:t>(информационного) общества от предыдущего этапа общественного развития? Какие научно-технические достижения конца XX — начала XXI в. вошли в повседневную жизнь? Можно ли получить в школе знания, которых будет достаточно на всю жизнь?</a:t>
            </a:r>
          </a:p>
          <a:p>
            <a:pPr>
              <a:buBlip>
                <a:blip r:embed="rId4"/>
              </a:buBlip>
            </a:pPr>
            <a:endParaRPr lang="ru-RU" sz="2500" b="1" dirty="0">
              <a:solidFill>
                <a:srgbClr val="0000FF"/>
              </a:solidFill>
            </a:endParaRPr>
          </a:p>
        </p:txBody>
      </p:sp>
      <p:pic>
        <p:nvPicPr>
          <p:cNvPr id="11" name="Picture 2" descr="https://privet-sovet.ru/images/articles/993/1.jpg"/>
          <p:cNvPicPr>
            <a:picLocks noChangeAspect="1" noChangeArrowheads="1"/>
          </p:cNvPicPr>
          <p:nvPr/>
        </p:nvPicPr>
        <p:blipFill>
          <a:blip r:embed="rId5" cstate="print"/>
          <a:srcRect l="5455" t="5232" r="7273" b="8437"/>
          <a:stretch>
            <a:fillRect/>
          </a:stretch>
        </p:blipFill>
        <p:spPr bwMode="auto">
          <a:xfrm>
            <a:off x="228600" y="4876800"/>
            <a:ext cx="449580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 descr="http://trendclub.ru/upload/media/images/grelax/fund-1-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523999"/>
            <a:ext cx="4495800" cy="3338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</a:rPr>
              <a:t>РАБОТАЕМ С УЧЕБНИКОМ!</a:t>
            </a:r>
            <a:br>
              <a:rPr lang="ru-RU" sz="1600" b="1" i="1" dirty="0">
                <a:solidFill>
                  <a:srgbClr val="0000FF"/>
                </a:solidFill>
              </a:rPr>
            </a:br>
            <a:r>
              <a:rPr lang="ru-RU" sz="1600" b="1" i="1" dirty="0">
                <a:solidFill>
                  <a:srgbClr val="0000FF"/>
                </a:solidFill>
              </a:rPr>
              <a:t>Знакомимся с текстом учебника (с. 79-81), обсуждаем в парах предложенные вопросы. Высказываем с опорой на текст учебника свои мнения.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ru-RU" sz="3000" dirty="0"/>
          </a:p>
          <a:p>
            <a:pPr lvl="0">
              <a:buFont typeface="+mj-lt"/>
              <a:buAutoNum type="arabicPeriod"/>
            </a:pPr>
            <a:r>
              <a:rPr lang="ru-RU" sz="1800" b="1" dirty="0"/>
              <a:t>Что такое образование? Как вы понимаете положения: «приобретение знаний о мире», «приобщение к культуре, к ценностям человечества, мировой цивилизации»?</a:t>
            </a:r>
          </a:p>
          <a:p>
            <a:pPr lvl="0">
              <a:buFont typeface="+mj-lt"/>
              <a:buAutoNum type="arabicPeriod"/>
            </a:pPr>
            <a:r>
              <a:rPr lang="ru-RU" sz="1800" b="1" dirty="0"/>
              <a:t>Удовлетворяет ли вас данное в учебнике определение образования? Дайте своё определение этого понятия.</a:t>
            </a:r>
          </a:p>
          <a:p>
            <a:pPr lvl="0">
              <a:buFont typeface="+mj-lt"/>
              <a:buAutoNum type="arabicPeriod"/>
            </a:pPr>
            <a:r>
              <a:rPr lang="ru-RU" sz="1800" b="1" dirty="0"/>
              <a:t>Какого человека можно считать образованным? В чём состоит взаимосвязь знания, умения мыслить и благородства чувств? Какими качествами должен обладать современный образованный человек — гражданин РФ?</a:t>
            </a:r>
          </a:p>
          <a:p>
            <a:pPr lvl="0">
              <a:buFont typeface="+mj-lt"/>
              <a:buAutoNum type="arabicPeriod"/>
            </a:pPr>
            <a:r>
              <a:rPr lang="ru-RU" sz="1800" b="1" dirty="0"/>
              <a:t>Почему область образования провозглашена приоритетной? Приведите примеры, в том числе опираясь на опыт вашей школы, развития системы образования.</a:t>
            </a:r>
          </a:p>
          <a:p>
            <a:pPr lvl="0">
              <a:buFont typeface="+mj-lt"/>
              <a:buAutoNum type="arabicPeriod"/>
            </a:pPr>
            <a:r>
              <a:rPr lang="ru-RU" sz="1800" b="1" dirty="0"/>
              <a:t>Как цели образования тесно связаны с целями данного общества?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0668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ru-RU" sz="4000" b="1" dirty="0">
                <a:solidFill>
                  <a:srgbClr val="0000FF"/>
                </a:solidFill>
              </a:rPr>
              <a:t>Приоритетность образования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352800" y="1371600"/>
            <a:ext cx="5334000" cy="5257800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990000"/>
              </a:buClr>
            </a:pPr>
            <a:endParaRPr lang="ru-RU" sz="2200" b="1" dirty="0"/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990000"/>
              </a:buClr>
            </a:pPr>
            <a:endParaRPr lang="ru-RU" sz="2400" b="1" dirty="0"/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990000"/>
              </a:buClr>
            </a:pPr>
            <a:r>
              <a:rPr lang="ru-RU" sz="2300" b="1" dirty="0"/>
              <a:t>Тот народ, который сумеет возможно полно, возможно быстро, возможно совершенно овладеть новым открывающимся в человеческой жизни знанием, совершенно развивать и приложить его  к своей жизни – получит ту мощь, достижение которой и направление которой на общее благо является основной задачей всякой разумной государственной политики</a:t>
            </a:r>
          </a:p>
        </p:txBody>
      </p:sp>
      <p:pic>
        <p:nvPicPr>
          <p:cNvPr id="134150" name="Picture 6" descr="Картинка 3 из 3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371600"/>
            <a:ext cx="2676525" cy="3810000"/>
          </a:xfrm>
          <a:prstGeom prst="rect">
            <a:avLst/>
          </a:prstGeom>
          <a:noFill/>
        </p:spPr>
      </p:pic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457201" y="5181600"/>
            <a:ext cx="2667000" cy="1471172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sz="1400" b="1" dirty="0"/>
              <a:t>Вернадский Владимир Иванович</a:t>
            </a:r>
            <a:r>
              <a:rPr lang="ru-RU" sz="1400" dirty="0"/>
              <a:t>, академик</a:t>
            </a:r>
          </a:p>
          <a:p>
            <a:pPr>
              <a:lnSpc>
                <a:spcPct val="70000"/>
              </a:lnSpc>
            </a:pPr>
            <a:r>
              <a:rPr lang="ru-RU" sz="1400" dirty="0"/>
              <a:t>(1863—1945) — выдающийся советский </a:t>
            </a:r>
          </a:p>
          <a:p>
            <a:pPr>
              <a:lnSpc>
                <a:spcPct val="70000"/>
              </a:lnSpc>
            </a:pPr>
            <a:r>
              <a:rPr lang="ru-RU" sz="1400" dirty="0"/>
              <a:t>учёный XX века, </a:t>
            </a:r>
            <a:r>
              <a:rPr lang="ru-RU" sz="1400" b="1" dirty="0"/>
              <a:t>академик</a:t>
            </a:r>
            <a:r>
              <a:rPr lang="ru-RU" sz="1400" dirty="0"/>
              <a:t> АН СССР, </a:t>
            </a:r>
          </a:p>
          <a:p>
            <a:pPr>
              <a:lnSpc>
                <a:spcPct val="70000"/>
              </a:lnSpc>
            </a:pPr>
            <a:r>
              <a:rPr lang="ru-RU" sz="1400" dirty="0"/>
              <a:t>естествоиспытатель, мыслитель и </a:t>
            </a:r>
          </a:p>
          <a:p>
            <a:pPr>
              <a:lnSpc>
                <a:spcPct val="70000"/>
              </a:lnSpc>
            </a:pPr>
            <a:r>
              <a:rPr lang="ru-RU" sz="1400" dirty="0"/>
              <a:t>общественный деятель.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</TotalTime>
  <Words>1445</Words>
  <Application>Microsoft Office PowerPoint</Application>
  <PresentationFormat>Экран (4:3)</PresentationFormat>
  <Paragraphs>164</Paragraphs>
  <Slides>20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Monotype Corsiva</vt:lpstr>
      <vt:lpstr>Wingdings</vt:lpstr>
      <vt:lpstr>Оформление по умолчанию</vt:lpstr>
      <vt:lpstr>Clip</vt:lpstr>
      <vt:lpstr>Презентация PowerPoint</vt:lpstr>
      <vt:lpstr>Задачи урока:</vt:lpstr>
      <vt:lpstr>Знать и уметь (УУД)</vt:lpstr>
      <vt:lpstr>Понятия, термины</vt:lpstr>
      <vt:lpstr>Проверка знаний</vt:lpstr>
      <vt:lpstr>Изучение нового материала</vt:lpstr>
      <vt:lpstr>Вспомним. Подумаем.</vt:lpstr>
      <vt:lpstr>РАБОТАЕМ С УЧЕБНИКОМ! Знакомимся с текстом учебника (с. 79-81), обсуждаем в парах предложенные вопросы. Высказываем с опорой на текст учебника свои мнения.</vt:lpstr>
      <vt:lpstr>Приоритетность образования</vt:lpstr>
      <vt:lpstr>Возрастающая значимость образования в условиях информационного общества</vt:lpstr>
      <vt:lpstr>Качества человека информационного общества</vt:lpstr>
      <vt:lpstr>Общее образование в РФ</vt:lpstr>
      <vt:lpstr>Профессиональное образование</vt:lpstr>
      <vt:lpstr>структура  уровней  образования РФ</vt:lpstr>
      <vt:lpstr>Организации, осуществляющие образовательную деятельность</vt:lpstr>
      <vt:lpstr> Формы  получения  образования и формы обучения  </vt:lpstr>
      <vt:lpstr>Презентация PowerPoint</vt:lpstr>
      <vt:lpstr>Проверь себя</vt:lpstr>
      <vt:lpstr>рефлексия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Анатолий Иванович</dc:creator>
  <cp:lastModifiedBy>Раджабов</cp:lastModifiedBy>
  <cp:revision>223</cp:revision>
  <cp:lastPrinted>1601-01-01T00:00:00Z</cp:lastPrinted>
  <dcterms:created xsi:type="dcterms:W3CDTF">1601-01-01T00:00:00Z</dcterms:created>
  <dcterms:modified xsi:type="dcterms:W3CDTF">2019-11-30T06:42:22Z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