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2.wmf" ContentType="image/x-wmf"/>
  <Override PartName="/ppt/media/image11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media/image5.jpeg" ContentType="image/jpeg"/>
  <Override PartName="/ppt/media/image6.png" ContentType="image/png"/>
  <Override PartName="/ppt/media/image7.png" ContentType="image/png"/>
  <Override PartName="/ppt/media/image8.png" ContentType="image/png"/>
  <Override PartName="/ppt/media/image13.jpeg" ContentType="image/jpeg"/>
  <Override PartName="/ppt/media/image9.png" ContentType="image/png"/>
  <Override PartName="/ppt/media/image10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0" name="" descr=""/>
          <p:cNvPicPr/>
          <p:nvPr/>
        </p:nvPicPr>
        <p:blipFill>
          <a:blip r:embed="rId2"/>
          <a:stretch/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61" name="" descr=""/>
          <p:cNvPicPr/>
          <p:nvPr/>
        </p:nvPicPr>
        <p:blipFill>
          <a:blip r:embed="rId3"/>
          <a:stretch/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2589120" y="2514600"/>
            <a:ext cx="8914320" cy="10486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2"/>
          <a:stretch/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123" name="" descr=""/>
          <p:cNvPicPr/>
          <p:nvPr/>
        </p:nvPicPr>
        <p:blipFill>
          <a:blip r:embed="rId3"/>
          <a:stretch/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subTitle"/>
          </p:nvPr>
        </p:nvSpPr>
        <p:spPr>
          <a:xfrm>
            <a:off x="2589120" y="2514600"/>
            <a:ext cx="8914320" cy="10486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575080"/>
            <a:ext cx="99720" cy="62496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128520" y="3156480"/>
            <a:ext cx="645480" cy="232128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807120" y="5447160"/>
            <a:ext cx="608400" cy="141912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959760" y="6503760"/>
            <a:ext cx="170280" cy="36252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100800" y="3201120"/>
            <a:ext cx="820800" cy="332748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22320" y="228600"/>
            <a:ext cx="105120" cy="292680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7"/>
          <p:cNvSpPr/>
          <p:nvPr/>
        </p:nvSpPr>
        <p:spPr>
          <a:xfrm>
            <a:off x="78120" y="2944080"/>
            <a:ext cx="77040" cy="49284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/>
          <p:cNvSpPr/>
          <p:nvPr/>
        </p:nvSpPr>
        <p:spPr>
          <a:xfrm>
            <a:off x="769680" y="5478840"/>
            <a:ext cx="189000" cy="102384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9"/>
          <p:cNvSpPr/>
          <p:nvPr/>
        </p:nvSpPr>
        <p:spPr>
          <a:xfrm>
            <a:off x="775440" y="1398960"/>
            <a:ext cx="2075040" cy="404712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10"/>
          <p:cNvSpPr/>
          <p:nvPr/>
        </p:nvSpPr>
        <p:spPr>
          <a:xfrm>
            <a:off x="922680" y="6530040"/>
            <a:ext cx="160920" cy="33624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769680" y="5359320"/>
            <a:ext cx="36360" cy="22068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2"/>
          <p:cNvSpPr/>
          <p:nvPr/>
        </p:nvSpPr>
        <p:spPr>
          <a:xfrm>
            <a:off x="849960" y="6244560"/>
            <a:ext cx="237600" cy="62136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3"/>
          <p:cNvSpPr/>
          <p:nvPr/>
        </p:nvSpPr>
        <p:spPr>
          <a:xfrm>
            <a:off x="27360" y="0"/>
            <a:ext cx="493200" cy="439992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4"/>
          <p:cNvSpPr/>
          <p:nvPr/>
        </p:nvSpPr>
        <p:spPr>
          <a:xfrm>
            <a:off x="550440" y="4316400"/>
            <a:ext cx="422280" cy="157968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CustomShape 15"/>
          <p:cNvSpPr/>
          <p:nvPr/>
        </p:nvSpPr>
        <p:spPr>
          <a:xfrm>
            <a:off x="1006200" y="5862600"/>
            <a:ext cx="429840" cy="98964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CustomShape 16"/>
          <p:cNvSpPr/>
          <p:nvPr/>
        </p:nvSpPr>
        <p:spPr>
          <a:xfrm>
            <a:off x="521640" y="4364280"/>
            <a:ext cx="550800" cy="223488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CustomShape 17"/>
          <p:cNvSpPr/>
          <p:nvPr/>
        </p:nvSpPr>
        <p:spPr>
          <a:xfrm>
            <a:off x="468000" y="1289160"/>
            <a:ext cx="173160" cy="302616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" name="CustomShape 18"/>
          <p:cNvSpPr/>
          <p:nvPr/>
        </p:nvSpPr>
        <p:spPr>
          <a:xfrm>
            <a:off x="1111680" y="6571440"/>
            <a:ext cx="133200" cy="28044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CustomShape 19"/>
          <p:cNvSpPr/>
          <p:nvPr/>
        </p:nvSpPr>
        <p:spPr>
          <a:xfrm>
            <a:off x="502560" y="4107600"/>
            <a:ext cx="81360" cy="51048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" name="CustomShape 20"/>
          <p:cNvSpPr/>
          <p:nvPr/>
        </p:nvSpPr>
        <p:spPr>
          <a:xfrm>
            <a:off x="973800" y="3145680"/>
            <a:ext cx="1409040" cy="271584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CustomShape 21"/>
          <p:cNvSpPr/>
          <p:nvPr/>
        </p:nvSpPr>
        <p:spPr>
          <a:xfrm>
            <a:off x="1073520" y="6600240"/>
            <a:ext cx="119520" cy="25200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" name="CustomShape 22"/>
          <p:cNvSpPr/>
          <p:nvPr/>
        </p:nvSpPr>
        <p:spPr>
          <a:xfrm>
            <a:off x="973800" y="5897160"/>
            <a:ext cx="136800" cy="67320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CustomShape 23"/>
          <p:cNvSpPr/>
          <p:nvPr/>
        </p:nvSpPr>
        <p:spPr>
          <a:xfrm>
            <a:off x="973800" y="5772600"/>
            <a:ext cx="37080" cy="22680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" name="CustomShape 24"/>
          <p:cNvSpPr/>
          <p:nvPr/>
        </p:nvSpPr>
        <p:spPr>
          <a:xfrm>
            <a:off x="1006200" y="6322680"/>
            <a:ext cx="209520" cy="52956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" name="CustomShape 25"/>
          <p:cNvSpPr/>
          <p:nvPr/>
        </p:nvSpPr>
        <p:spPr>
          <a:xfrm>
            <a:off x="0" y="0"/>
            <a:ext cx="181800" cy="685692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5" name="CustomShape 26"/>
          <p:cNvSpPr/>
          <p:nvPr/>
        </p:nvSpPr>
        <p:spPr>
          <a:xfrm>
            <a:off x="0" y="4323960"/>
            <a:ext cx="1743480" cy="777600"/>
          </a:xfrm>
          <a:custGeom>
            <a:avLst/>
            <a:gdLst/>
            <a:ahLst/>
            <a:rect l="l" t="t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" name="PlaceHolder 27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320" cy="22618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0" y="2575080"/>
            <a:ext cx="99720" cy="62496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2"/>
          <p:cNvSpPr/>
          <p:nvPr/>
        </p:nvSpPr>
        <p:spPr>
          <a:xfrm>
            <a:off x="128520" y="3156480"/>
            <a:ext cx="645480" cy="232128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3"/>
          <p:cNvSpPr/>
          <p:nvPr/>
        </p:nvSpPr>
        <p:spPr>
          <a:xfrm>
            <a:off x="807120" y="5447160"/>
            <a:ext cx="608400" cy="141912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4"/>
          <p:cNvSpPr/>
          <p:nvPr/>
        </p:nvSpPr>
        <p:spPr>
          <a:xfrm>
            <a:off x="959760" y="6503760"/>
            <a:ext cx="170280" cy="36252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5"/>
          <p:cNvSpPr/>
          <p:nvPr/>
        </p:nvSpPr>
        <p:spPr>
          <a:xfrm>
            <a:off x="100800" y="3201120"/>
            <a:ext cx="820800" cy="332748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6"/>
          <p:cNvSpPr/>
          <p:nvPr/>
        </p:nvSpPr>
        <p:spPr>
          <a:xfrm>
            <a:off x="22320" y="228600"/>
            <a:ext cx="105120" cy="292680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7"/>
          <p:cNvSpPr/>
          <p:nvPr/>
        </p:nvSpPr>
        <p:spPr>
          <a:xfrm>
            <a:off x="78120" y="2944080"/>
            <a:ext cx="77040" cy="49284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8"/>
          <p:cNvSpPr/>
          <p:nvPr/>
        </p:nvSpPr>
        <p:spPr>
          <a:xfrm>
            <a:off x="769680" y="5478840"/>
            <a:ext cx="189000" cy="102384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9"/>
          <p:cNvSpPr/>
          <p:nvPr/>
        </p:nvSpPr>
        <p:spPr>
          <a:xfrm>
            <a:off x="775440" y="1398960"/>
            <a:ext cx="2075040" cy="404712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10"/>
          <p:cNvSpPr/>
          <p:nvPr/>
        </p:nvSpPr>
        <p:spPr>
          <a:xfrm>
            <a:off x="922680" y="6530040"/>
            <a:ext cx="160920" cy="33624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11"/>
          <p:cNvSpPr/>
          <p:nvPr/>
        </p:nvSpPr>
        <p:spPr>
          <a:xfrm>
            <a:off x="769680" y="5359320"/>
            <a:ext cx="36360" cy="22068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12"/>
          <p:cNvSpPr/>
          <p:nvPr/>
        </p:nvSpPr>
        <p:spPr>
          <a:xfrm>
            <a:off x="849960" y="6244560"/>
            <a:ext cx="237600" cy="62136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13"/>
          <p:cNvSpPr/>
          <p:nvPr/>
        </p:nvSpPr>
        <p:spPr>
          <a:xfrm>
            <a:off x="27360" y="0"/>
            <a:ext cx="493200" cy="439992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14"/>
          <p:cNvSpPr/>
          <p:nvPr/>
        </p:nvSpPr>
        <p:spPr>
          <a:xfrm>
            <a:off x="550440" y="4316400"/>
            <a:ext cx="422280" cy="157968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15"/>
          <p:cNvSpPr/>
          <p:nvPr/>
        </p:nvSpPr>
        <p:spPr>
          <a:xfrm>
            <a:off x="1006200" y="5862600"/>
            <a:ext cx="429840" cy="98964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16"/>
          <p:cNvSpPr/>
          <p:nvPr/>
        </p:nvSpPr>
        <p:spPr>
          <a:xfrm>
            <a:off x="521640" y="4364280"/>
            <a:ext cx="550800" cy="223488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17"/>
          <p:cNvSpPr/>
          <p:nvPr/>
        </p:nvSpPr>
        <p:spPr>
          <a:xfrm>
            <a:off x="468000" y="1289160"/>
            <a:ext cx="173160" cy="302616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18"/>
          <p:cNvSpPr/>
          <p:nvPr/>
        </p:nvSpPr>
        <p:spPr>
          <a:xfrm>
            <a:off x="1111680" y="6571440"/>
            <a:ext cx="133200" cy="28044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19"/>
          <p:cNvSpPr/>
          <p:nvPr/>
        </p:nvSpPr>
        <p:spPr>
          <a:xfrm>
            <a:off x="502560" y="4107600"/>
            <a:ext cx="81360" cy="51048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20"/>
          <p:cNvSpPr/>
          <p:nvPr/>
        </p:nvSpPr>
        <p:spPr>
          <a:xfrm>
            <a:off x="973800" y="3145680"/>
            <a:ext cx="1409040" cy="271584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21"/>
          <p:cNvSpPr/>
          <p:nvPr/>
        </p:nvSpPr>
        <p:spPr>
          <a:xfrm>
            <a:off x="1073520" y="6600240"/>
            <a:ext cx="119520" cy="25200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22"/>
          <p:cNvSpPr/>
          <p:nvPr/>
        </p:nvSpPr>
        <p:spPr>
          <a:xfrm>
            <a:off x="973800" y="5897160"/>
            <a:ext cx="136800" cy="67320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23"/>
          <p:cNvSpPr/>
          <p:nvPr/>
        </p:nvSpPr>
        <p:spPr>
          <a:xfrm>
            <a:off x="973800" y="5772600"/>
            <a:ext cx="37080" cy="22680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24"/>
          <p:cNvSpPr/>
          <p:nvPr/>
        </p:nvSpPr>
        <p:spPr>
          <a:xfrm>
            <a:off x="1006200" y="6322680"/>
            <a:ext cx="209520" cy="52956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25"/>
          <p:cNvSpPr/>
          <p:nvPr/>
        </p:nvSpPr>
        <p:spPr>
          <a:xfrm>
            <a:off x="0" y="0"/>
            <a:ext cx="181800" cy="685692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87" name="CustomShape 26"/>
          <p:cNvSpPr/>
          <p:nvPr/>
        </p:nvSpPr>
        <p:spPr>
          <a:xfrm flipV="1">
            <a:off x="-4320" y="713520"/>
            <a:ext cx="1587600" cy="50616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PlaceHolder 27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2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040040" y="1163880"/>
            <a:ext cx="10191600" cy="149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ru-RU" sz="5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«Добрые нравы имеют бóльшее значение, чем хорошие законы».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4909320" y="4799520"/>
            <a:ext cx="5798880" cy="140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Тацит Публий Корнелий –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древнеримский историк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58 – 117 гг. от Рождества Христова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6" name="Рисунок 3" descr=""/>
          <p:cNvPicPr/>
          <p:nvPr/>
        </p:nvPicPr>
        <p:blipFill>
          <a:blip r:embed="rId1"/>
          <a:stretch/>
        </p:blipFill>
        <p:spPr>
          <a:xfrm>
            <a:off x="9039600" y="1978920"/>
            <a:ext cx="2821680" cy="338292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2589120" y="17352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2" name="Объект 3" descr=""/>
          <p:cNvPicPr/>
          <p:nvPr/>
        </p:nvPicPr>
        <p:blipFill>
          <a:blip r:embed="rId1"/>
          <a:stretch/>
        </p:blipFill>
        <p:spPr>
          <a:xfrm>
            <a:off x="2959560" y="1166760"/>
            <a:ext cx="9066240" cy="55382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2133720" y="463680"/>
            <a:ext cx="9871920" cy="6267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48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Нравственность</a:t>
            </a:r>
            <a:r>
              <a:rPr b="0" lang="ru-RU" sz="48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- это степень  усвоения личностью моральных ценностей общества 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48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практическое следование им в повседневной жизни, то есть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ru-RU" sz="48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ВЫРАЖЕНИЕ ЧЕЛОВЕЧЕСКОГО  В ЧЕЛОВЕКЕ.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(Толковый словарь С.И. Ожегова)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Table 1"/>
          <p:cNvGraphicFramePr/>
          <p:nvPr/>
        </p:nvGraphicFramePr>
        <p:xfrm>
          <a:off x="2483280" y="808560"/>
          <a:ext cx="8914680" cy="3868920"/>
        </p:xfrm>
        <a:graphic>
          <a:graphicData uri="http://schemas.openxmlformats.org/drawingml/2006/table">
            <a:tbl>
              <a:tblPr/>
              <a:tblGrid>
                <a:gridCol w="4457520"/>
                <a:gridCol w="4457520"/>
              </a:tblGrid>
              <a:tr h="125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3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Мораль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3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Нравственность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2619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3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Правила поведения (как надо поступать)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3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Практические поступки людей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2589120" y="21312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36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Этапы формирования нравственной культуры личности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46" name="Table 2"/>
          <p:cNvGraphicFramePr/>
          <p:nvPr/>
        </p:nvGraphicFramePr>
        <p:xfrm>
          <a:off x="1908360" y="1494000"/>
          <a:ext cx="10110600" cy="4641840"/>
        </p:xfrm>
        <a:graphic>
          <a:graphicData uri="http://schemas.openxmlformats.org/drawingml/2006/table">
            <a:tbl>
              <a:tblPr/>
              <a:tblGrid>
                <a:gridCol w="1126080"/>
                <a:gridCol w="3405600"/>
                <a:gridCol w="3051000"/>
                <a:gridCol w="2528280"/>
              </a:tblGrid>
              <a:tr h="1102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Этапы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На чём основан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Главный мотив нравственного поведения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Для кого характерен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1301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Послушание и подражание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Боязнь наказания «Что со мной сделают?»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Дети, инфантильные взрослые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  <a:tr h="1301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9ee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Общественное мнение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9ee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Стыд, честь «Что обо мне подумают?»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9ee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Взрослые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9ee"/>
                    </a:solidFill>
                  </a:tcPr>
                </a:tc>
              </a:tr>
              <a:tr h="936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Саморегуляция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Совесть «Что я сам о себе подумаю?»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Взрослые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278280" y="146880"/>
            <a:ext cx="11912760" cy="9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1c436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</a:t>
            </a:r>
            <a:r>
              <a:rPr b="1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Социологический опрос учащихся 8 – 11 классов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8" name="Объект 7" descr=""/>
          <p:cNvPicPr/>
          <p:nvPr/>
        </p:nvPicPr>
        <p:blipFill>
          <a:blip r:embed="rId1"/>
          <a:stretch/>
        </p:blipFill>
        <p:spPr>
          <a:xfrm>
            <a:off x="2006640" y="640080"/>
            <a:ext cx="10184400" cy="6220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583200" y="332640"/>
            <a:ext cx="11607840" cy="95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Социологический опрос учащихся 8 – 11 классов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50" name="Table 2"/>
          <p:cNvGraphicFramePr/>
          <p:nvPr/>
        </p:nvGraphicFramePr>
        <p:xfrm>
          <a:off x="2522880" y="1175400"/>
          <a:ext cx="8914680" cy="4721040"/>
        </p:xfrm>
        <a:graphic>
          <a:graphicData uri="http://schemas.openxmlformats.org/drawingml/2006/table">
            <a:tbl>
              <a:tblPr/>
              <a:tblGrid>
                <a:gridCol w="2971800"/>
                <a:gridCol w="3264840"/>
                <a:gridCol w="2678400"/>
              </a:tblGrid>
              <a:tr h="1083960"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Вопрос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Предложенные варианты ответов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Выбор учащихся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3637440"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1. Как вы понимаете добро?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а) Нормы морали.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б) Конкретные поступки, которые вы расцениваете как хорошие.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в) Отсутствие зла.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а) 33,3%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б) 47,7%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в) 20%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2593080" y="62424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78dbb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52" name="Table 2"/>
          <p:cNvGraphicFramePr/>
          <p:nvPr/>
        </p:nvGraphicFramePr>
        <p:xfrm>
          <a:off x="2589120" y="927720"/>
          <a:ext cx="8914680" cy="5298480"/>
        </p:xfrm>
        <a:graphic>
          <a:graphicData uri="http://schemas.openxmlformats.org/drawingml/2006/table">
            <a:tbl>
              <a:tblPr/>
              <a:tblGrid>
                <a:gridCol w="2742120"/>
                <a:gridCol w="3648960"/>
                <a:gridCol w="2523960"/>
              </a:tblGrid>
              <a:tr h="878760"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Вопрос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Предложенные варианты ответов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Выбор учащихся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4420080"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2. В чём, по вашему мнению, основная причина зла в мире?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а) Во внешних обстоятельствах : голод, стихийные бедствия.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б) Основная причина зла в природе людей: их алчность, зависть, не умение справится с   собственными желаниями.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 lIns="84240" rIns="84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а) 4,4%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б) 95,5%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4240" marR="842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  <p:sp>
        <p:nvSpPr>
          <p:cNvPr id="153" name="CustomShape 3"/>
          <p:cNvSpPr/>
          <p:nvPr/>
        </p:nvSpPr>
        <p:spPr>
          <a:xfrm>
            <a:off x="583200" y="332640"/>
            <a:ext cx="11607840" cy="95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Социологический опрос учащихся 8 – 11 классов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689040" y="105840"/>
            <a:ext cx="1150164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78dbb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55" name="Table 2"/>
          <p:cNvGraphicFramePr/>
          <p:nvPr/>
        </p:nvGraphicFramePr>
        <p:xfrm>
          <a:off x="1855800" y="1488240"/>
          <a:ext cx="9648360" cy="4118040"/>
        </p:xfrm>
        <a:graphic>
          <a:graphicData uri="http://schemas.openxmlformats.org/drawingml/2006/table">
            <a:tbl>
              <a:tblPr/>
              <a:tblGrid>
                <a:gridCol w="3216240"/>
                <a:gridCol w="3216240"/>
                <a:gridCol w="3216240"/>
              </a:tblGrid>
              <a:tr h="8787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Вопрос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Предложенные варианты ответов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Выбор учащихся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32396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3. Чем вы в первую очередь руководствуетесь в своих поступках?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а) Соображениями пользы.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б) Совестью.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в) Сиюминутными желаниями.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г) Соблюдением приличий.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а) 24,4%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б) 66,7%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в) 2,2%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г) 6%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  <p:sp>
        <p:nvSpPr>
          <p:cNvPr id="156" name="CustomShape 3"/>
          <p:cNvSpPr/>
          <p:nvPr/>
        </p:nvSpPr>
        <p:spPr>
          <a:xfrm>
            <a:off x="583200" y="332640"/>
            <a:ext cx="11607840" cy="95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Социологический опрос учащихся 8 – 11 классов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689040" y="105840"/>
            <a:ext cx="1150164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78dbb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58" name="Table 2"/>
          <p:cNvGraphicFramePr/>
          <p:nvPr/>
        </p:nvGraphicFramePr>
        <p:xfrm>
          <a:off x="1988280" y="865440"/>
          <a:ext cx="9553680" cy="5614200"/>
        </p:xfrm>
        <a:graphic>
          <a:graphicData uri="http://schemas.openxmlformats.org/drawingml/2006/table">
            <a:tbl>
              <a:tblPr/>
              <a:tblGrid>
                <a:gridCol w="2795400"/>
                <a:gridCol w="4147920"/>
                <a:gridCol w="2610720"/>
              </a:tblGrid>
              <a:tr h="9255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Вопрос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Предложенные варианты ответов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Выбор учащихся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46890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4. В чём главное предназначение морали?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а) Мораль помогает дать оценку действиям</a:t>
                      </a:r>
                      <a:r>
                        <a:rPr b="1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окружающих  и собственным поступкам.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б) Мораль способствует личностному росту.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в) В реальной жизни мораль не играет никакой роли, без неё можно обойтись.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а) 73,3%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б) 24,4%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в) 2,2%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  <p:sp>
        <p:nvSpPr>
          <p:cNvPr id="159" name="CustomShape 3"/>
          <p:cNvSpPr/>
          <p:nvPr/>
        </p:nvSpPr>
        <p:spPr>
          <a:xfrm>
            <a:off x="583200" y="212040"/>
            <a:ext cx="11607840" cy="107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</a:t>
            </a:r>
            <a:r>
              <a:rPr b="0" lang="ru-RU" sz="2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Социологический опрос учащихся 8 – 11 классов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2292480" y="176760"/>
            <a:ext cx="932508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Ситуация нравственного выбора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292480" y="1046880"/>
            <a:ext cx="9739440" cy="5810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ru-RU" sz="3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Одинокая молодая мама, не имеющая средств, необходимых на содержание ребёнка, не знает, как поступить: оставить его у себя или отдать в дом ребёнка.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i="1" lang="ru-RU" sz="3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Что, на ваш взгляд, в данной ситуации важнее: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i="1" lang="ru-RU" sz="3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-ребёнок, у которого есть мама, или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i="1" lang="ru-RU" sz="3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-ребёнок, у которого нет мамы, но есть не менее важное –  хлеб насущный.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Рассмотрите проблему и возможные последствия того или иного решения.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2146680" y="1431360"/>
            <a:ext cx="9580320" cy="492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</a:t>
            </a:r>
            <a:r>
              <a:rPr b="0" lang="ru-RU" sz="49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– (лат.) mores – общепринятые традиции и нравы.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(Толковый словарь С.И. Ожегова)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027080" y="1051560"/>
            <a:ext cx="10191600" cy="149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ru-RU" sz="54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«Добрые нравы имеют бóльшее значение, чем хорошие законы».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909320" y="4799520"/>
            <a:ext cx="5798880" cy="140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Тацит Публий Корнелий –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древнеримский историк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58 – 117 гг. от Рождества Христова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4" name="Рисунок 3" descr=""/>
          <p:cNvPicPr/>
          <p:nvPr/>
        </p:nvPicPr>
        <p:blipFill>
          <a:blip r:embed="rId1"/>
          <a:stretch/>
        </p:blipFill>
        <p:spPr>
          <a:xfrm>
            <a:off x="9104760" y="1978920"/>
            <a:ext cx="2821680" cy="338292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2656080" y="371160"/>
            <a:ext cx="9163800" cy="622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50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</a:t>
            </a:r>
            <a:r>
              <a:rPr b="0" lang="ru-RU" sz="5000" spc="-1" strike="noStrike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– это особые духовные правила, регулирующие поведение человека, его отношение к другим людям, к окружающей среде и самому себе с позиции добра и зла, справедливости и несправедливости.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2539800" y="22644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Задачи морали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30" name="Table 2"/>
          <p:cNvGraphicFramePr/>
          <p:nvPr/>
        </p:nvGraphicFramePr>
        <p:xfrm>
          <a:off x="1616760" y="1046880"/>
          <a:ext cx="10349280" cy="5426640"/>
        </p:xfrm>
        <a:graphic>
          <a:graphicData uri="http://schemas.openxmlformats.org/drawingml/2006/table">
            <a:tbl>
              <a:tblPr/>
              <a:tblGrid>
                <a:gridCol w="3449880"/>
                <a:gridCol w="3449880"/>
                <a:gridCol w="3449880"/>
              </a:tblGrid>
              <a:tr h="1175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3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Оценивать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3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Регулировать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3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Воспитывать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265991"/>
                    </a:solidFill>
                  </a:tcPr>
                </a:tc>
              </a:tr>
              <a:tr h="4251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3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Поступки людей с точки зрения добра и зла, идеалов и ценностей.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3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Деятельность человека, общества, ориентируя её на гуманные цели.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3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Положительные человеческие качества, востребованные в обществе.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1db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Объект 6" descr=""/>
          <p:cNvPicPr/>
          <p:nvPr/>
        </p:nvPicPr>
        <p:blipFill>
          <a:blip r:embed="rId1"/>
          <a:stretch/>
        </p:blipFill>
        <p:spPr>
          <a:xfrm>
            <a:off x="2863080" y="1121400"/>
            <a:ext cx="9145080" cy="5578560"/>
          </a:xfrm>
          <a:prstGeom prst="rect">
            <a:avLst/>
          </a:prstGeom>
          <a:ln>
            <a:noFill/>
          </a:ln>
        </p:spPr>
      </p:pic>
      <p:sp>
        <p:nvSpPr>
          <p:cNvPr id="132" name="CustomShape 1"/>
          <p:cNvSpPr/>
          <p:nvPr/>
        </p:nvSpPr>
        <p:spPr>
          <a:xfrm>
            <a:off x="2513520" y="14688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2593080" y="15084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4" name="Объект 3" descr=""/>
          <p:cNvPicPr/>
          <p:nvPr/>
        </p:nvPicPr>
        <p:blipFill>
          <a:blip r:embed="rId1"/>
          <a:stretch/>
        </p:blipFill>
        <p:spPr>
          <a:xfrm>
            <a:off x="2767680" y="1033200"/>
            <a:ext cx="9289800" cy="5667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2593080" y="10728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6" name="Объект 3" descr=""/>
          <p:cNvPicPr/>
          <p:nvPr/>
        </p:nvPicPr>
        <p:blipFill>
          <a:blip r:embed="rId1"/>
          <a:stretch/>
        </p:blipFill>
        <p:spPr>
          <a:xfrm>
            <a:off x="2797200" y="1263600"/>
            <a:ext cx="9195120" cy="5445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2593080" y="16020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8" name="Объект 3" descr=""/>
          <p:cNvPicPr/>
          <p:nvPr/>
        </p:nvPicPr>
        <p:blipFill>
          <a:blip r:embed="rId1"/>
          <a:stretch/>
        </p:blipFill>
        <p:spPr>
          <a:xfrm>
            <a:off x="2973960" y="1335600"/>
            <a:ext cx="9060840" cy="53661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2593080" y="146880"/>
            <a:ext cx="8910720" cy="12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132c48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Мораль и право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0" name="Объект 4" descr=""/>
          <p:cNvPicPr/>
          <p:nvPr/>
        </p:nvPicPr>
        <p:blipFill>
          <a:blip r:embed="rId1"/>
          <a:stretch/>
        </p:blipFill>
        <p:spPr>
          <a:xfrm>
            <a:off x="2541240" y="1091880"/>
            <a:ext cx="9508320" cy="5631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</TotalTime>
  <Application>LibreOffice/5.1.4.2$Linux_X86_64 LibreOffice_project/10m0$Build-2</Application>
  <Words>634</Words>
  <Paragraphs>135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2016-11-04T15:10:05Z</dcterms:created>
  <dc:creator>Пользователь Windows</dc:creator>
  <dc:description/>
  <dc:language>ru-RU</dc:language>
  <cp:lastModifiedBy/>
  <dcterms:modified xsi:type="dcterms:W3CDTF">2016-11-09T19:21:18Z</dcterms:modified>
  <cp:revision>19</cp:revision>
  <dc:subject/>
  <dc:title>«Добрые нравы имеют большее значение, чем хорошие законы».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20</vt:i4>
  </property>
</Properties>
</file>