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79" r:id="rId3"/>
    <p:sldId id="280" r:id="rId4"/>
    <p:sldId id="423" r:id="rId5"/>
    <p:sldId id="400" r:id="rId6"/>
    <p:sldId id="282" r:id="rId7"/>
    <p:sldId id="424" r:id="rId8"/>
    <p:sldId id="425" r:id="rId9"/>
    <p:sldId id="426" r:id="rId10"/>
    <p:sldId id="427" r:id="rId11"/>
    <p:sldId id="428" r:id="rId12"/>
    <p:sldId id="429" r:id="rId13"/>
    <p:sldId id="430" r:id="rId14"/>
    <p:sldId id="431" r:id="rId15"/>
    <p:sldId id="432" r:id="rId16"/>
    <p:sldId id="433" r:id="rId17"/>
    <p:sldId id="434" r:id="rId18"/>
    <p:sldId id="435" r:id="rId19"/>
    <p:sldId id="436" r:id="rId20"/>
    <p:sldId id="438" r:id="rId21"/>
    <p:sldId id="439" r:id="rId22"/>
    <p:sldId id="442" r:id="rId23"/>
    <p:sldId id="443" r:id="rId24"/>
    <p:sldId id="444" r:id="rId25"/>
    <p:sldId id="445" r:id="rId26"/>
    <p:sldId id="446" r:id="rId27"/>
    <p:sldId id="447" r:id="rId28"/>
    <p:sldId id="448" r:id="rId29"/>
    <p:sldId id="449" r:id="rId30"/>
    <p:sldId id="450" r:id="rId31"/>
    <p:sldId id="451" r:id="rId32"/>
    <p:sldId id="366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FF00"/>
    <a:srgbClr val="FFFF99"/>
    <a:srgbClr val="FFFFFF"/>
    <a:srgbClr val="FF6600"/>
    <a:srgbClr val="663300"/>
    <a:srgbClr val="006600"/>
    <a:srgbClr val="CCFFFF"/>
    <a:srgbClr val="CC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693" autoAdjust="0"/>
    <p:restoredTop sz="94660"/>
  </p:normalViewPr>
  <p:slideViewPr>
    <p:cSldViewPr>
      <p:cViewPr varScale="1">
        <p:scale>
          <a:sx n="86" d="100"/>
          <a:sy n="86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1A25CA-2104-4AF1-A25B-A1E4C31D1CF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40ABB2-9C03-4176-9D46-B1BA8EDC6A23}">
      <dgm:prSet phldrT="[Текст]"/>
      <dgm:spPr/>
      <dgm:t>
        <a:bodyPr/>
        <a:lstStyle/>
        <a:p>
          <a:r>
            <a:rPr lang="ru-RU" b="1" dirty="0" smtClean="0">
              <a:solidFill>
                <a:srgbClr val="0000FF"/>
              </a:solidFill>
            </a:rPr>
            <a:t>МОБ</a:t>
          </a:r>
          <a:endParaRPr lang="ru-RU" b="1" dirty="0">
            <a:solidFill>
              <a:srgbClr val="0000FF"/>
            </a:solidFill>
          </a:endParaRPr>
        </a:p>
      </dgm:t>
    </dgm:pt>
    <dgm:pt modelId="{E1C9931D-5E73-4160-9E01-306FCBB22174}" type="parTrans" cxnId="{CA2E7570-C0EA-4326-8E4C-26E9E1C5773A}">
      <dgm:prSet/>
      <dgm:spPr/>
      <dgm:t>
        <a:bodyPr/>
        <a:lstStyle/>
        <a:p>
          <a:endParaRPr lang="ru-RU" b="1">
            <a:solidFill>
              <a:srgbClr val="0000FF"/>
            </a:solidFill>
          </a:endParaRPr>
        </a:p>
      </dgm:t>
    </dgm:pt>
    <dgm:pt modelId="{04674EF5-858E-4F36-B6E0-43C73DCF94E7}" type="sibTrans" cxnId="{CA2E7570-C0EA-4326-8E4C-26E9E1C5773A}">
      <dgm:prSet/>
      <dgm:spPr/>
      <dgm:t>
        <a:bodyPr/>
        <a:lstStyle/>
        <a:p>
          <a:endParaRPr lang="ru-RU" b="1">
            <a:solidFill>
              <a:srgbClr val="0000FF"/>
            </a:solidFill>
          </a:endParaRPr>
        </a:p>
      </dgm:t>
    </dgm:pt>
    <dgm:pt modelId="{95C6E891-4A9B-4828-9148-A786E168EE4E}">
      <dgm:prSet phldrT="[Текст]"/>
      <dgm:spPr/>
      <dgm:t>
        <a:bodyPr/>
        <a:lstStyle/>
        <a:p>
          <a:r>
            <a:rPr lang="ru-RU" b="1" dirty="0" smtClean="0">
              <a:solidFill>
                <a:srgbClr val="0000FF"/>
              </a:solidFill>
            </a:rPr>
            <a:t>КДМ</a:t>
          </a:r>
          <a:endParaRPr lang="ru-RU" b="1" dirty="0">
            <a:solidFill>
              <a:srgbClr val="0000FF"/>
            </a:solidFill>
          </a:endParaRPr>
        </a:p>
      </dgm:t>
    </dgm:pt>
    <dgm:pt modelId="{4A55B140-9205-45F3-87C9-592A8C3C964F}" type="parTrans" cxnId="{2C863599-B928-4DC4-942B-D916AD3821A4}">
      <dgm:prSet/>
      <dgm:spPr/>
      <dgm:t>
        <a:bodyPr/>
        <a:lstStyle/>
        <a:p>
          <a:endParaRPr lang="ru-RU" b="1">
            <a:solidFill>
              <a:srgbClr val="0000FF"/>
            </a:solidFill>
          </a:endParaRPr>
        </a:p>
      </dgm:t>
    </dgm:pt>
    <dgm:pt modelId="{0E57A344-36BE-4472-82FC-03562138C52A}" type="sibTrans" cxnId="{2C863599-B928-4DC4-942B-D916AD3821A4}">
      <dgm:prSet/>
      <dgm:spPr/>
      <dgm:t>
        <a:bodyPr/>
        <a:lstStyle/>
        <a:p>
          <a:endParaRPr lang="ru-RU" b="1">
            <a:solidFill>
              <a:srgbClr val="0000FF"/>
            </a:solidFill>
          </a:endParaRPr>
        </a:p>
      </dgm:t>
    </dgm:pt>
    <dgm:pt modelId="{1E4DAAB6-8D51-4454-88F5-41AD5129BAAF}">
      <dgm:prSet phldrT="[Текст]"/>
      <dgm:spPr/>
      <dgm:t>
        <a:bodyPr/>
        <a:lstStyle/>
        <a:p>
          <a:r>
            <a:rPr lang="ru-RU" b="1" dirty="0" smtClean="0">
              <a:solidFill>
                <a:srgbClr val="0000FF"/>
              </a:solidFill>
            </a:rPr>
            <a:t>ГАИ</a:t>
          </a:r>
          <a:endParaRPr lang="ru-RU" b="1" dirty="0">
            <a:solidFill>
              <a:srgbClr val="0000FF"/>
            </a:solidFill>
          </a:endParaRPr>
        </a:p>
      </dgm:t>
    </dgm:pt>
    <dgm:pt modelId="{5D61EE63-9E13-46C1-B0A8-95ABD3F3C087}" type="parTrans" cxnId="{9E144B0F-737B-4DF3-9BC6-DC3A67B441CD}">
      <dgm:prSet/>
      <dgm:spPr/>
      <dgm:t>
        <a:bodyPr/>
        <a:lstStyle/>
        <a:p>
          <a:endParaRPr lang="ru-RU" b="1">
            <a:solidFill>
              <a:srgbClr val="0000FF"/>
            </a:solidFill>
          </a:endParaRPr>
        </a:p>
      </dgm:t>
    </dgm:pt>
    <dgm:pt modelId="{244F74F2-CE39-4D07-8CD5-AE710E307D01}" type="sibTrans" cxnId="{9E144B0F-737B-4DF3-9BC6-DC3A67B441CD}">
      <dgm:prSet/>
      <dgm:spPr/>
      <dgm:t>
        <a:bodyPr/>
        <a:lstStyle/>
        <a:p>
          <a:endParaRPr lang="ru-RU" b="1">
            <a:solidFill>
              <a:srgbClr val="0000FF"/>
            </a:solidFill>
          </a:endParaRPr>
        </a:p>
      </dgm:t>
    </dgm:pt>
    <dgm:pt modelId="{EECBF588-640E-49DA-81A3-621EACCDD42E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00FF"/>
              </a:solidFill>
            </a:rPr>
            <a:t>Следят за  порядком на дорогах.</a:t>
          </a:r>
          <a:endParaRPr lang="ru-RU" sz="2400" b="1" dirty="0">
            <a:solidFill>
              <a:srgbClr val="0000FF"/>
            </a:solidFill>
          </a:endParaRPr>
        </a:p>
      </dgm:t>
    </dgm:pt>
    <dgm:pt modelId="{B7DA8E7D-BB41-42AA-9F21-3B73CE04B496}" type="parTrans" cxnId="{CBFB43AE-9534-4A18-83E5-25615493C927}">
      <dgm:prSet/>
      <dgm:spPr/>
      <dgm:t>
        <a:bodyPr/>
        <a:lstStyle/>
        <a:p>
          <a:endParaRPr lang="ru-RU" b="1">
            <a:solidFill>
              <a:srgbClr val="0000FF"/>
            </a:solidFill>
          </a:endParaRPr>
        </a:p>
      </dgm:t>
    </dgm:pt>
    <dgm:pt modelId="{97A50AB4-BAB7-4968-A91C-BEA96B2FB089}" type="sibTrans" cxnId="{CBFB43AE-9534-4A18-83E5-25615493C927}">
      <dgm:prSet/>
      <dgm:spPr/>
      <dgm:t>
        <a:bodyPr/>
        <a:lstStyle/>
        <a:p>
          <a:endParaRPr lang="ru-RU" b="1">
            <a:solidFill>
              <a:srgbClr val="0000FF"/>
            </a:solidFill>
          </a:endParaRPr>
        </a:p>
      </dgm:t>
    </dgm:pt>
    <dgm:pt modelId="{B74C16E3-C59F-459E-A39A-570C348CDD05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00FF"/>
              </a:solidFill>
            </a:rPr>
            <a:t>Обеспечение личной и общественной безопасности, охрана собственности, общественного порядка.</a:t>
          </a:r>
          <a:endParaRPr lang="ru-RU" sz="1800" b="1" dirty="0">
            <a:solidFill>
              <a:srgbClr val="0000FF"/>
            </a:solidFill>
          </a:endParaRPr>
        </a:p>
      </dgm:t>
    </dgm:pt>
    <dgm:pt modelId="{7D20F47C-47DA-4F11-9C3A-9319C5E84950}" type="parTrans" cxnId="{426C98B5-1E9D-4CD9-8C2B-E4898D5A85F6}">
      <dgm:prSet/>
      <dgm:spPr/>
      <dgm:t>
        <a:bodyPr/>
        <a:lstStyle/>
        <a:p>
          <a:endParaRPr lang="ru-RU" b="1">
            <a:solidFill>
              <a:srgbClr val="0000FF"/>
            </a:solidFill>
          </a:endParaRPr>
        </a:p>
      </dgm:t>
    </dgm:pt>
    <dgm:pt modelId="{BE027359-13C3-4398-ACCD-83152B8302E0}" type="sibTrans" cxnId="{426C98B5-1E9D-4CD9-8C2B-E4898D5A85F6}">
      <dgm:prSet/>
      <dgm:spPr/>
      <dgm:t>
        <a:bodyPr/>
        <a:lstStyle/>
        <a:p>
          <a:endParaRPr lang="ru-RU" b="1">
            <a:solidFill>
              <a:srgbClr val="0000FF"/>
            </a:solidFill>
          </a:endParaRPr>
        </a:p>
      </dgm:t>
    </dgm:pt>
    <dgm:pt modelId="{C07F31A1-6163-4463-B21B-3D689A2C8D7A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00FF"/>
              </a:solidFill>
            </a:rPr>
            <a:t>Принимают меры, чтобы подростки не нарушали закон. Предмет их особой заботы – дети из неблагополучных семей.</a:t>
          </a:r>
          <a:endParaRPr lang="ru-RU" sz="1800" b="1" dirty="0">
            <a:solidFill>
              <a:srgbClr val="0000FF"/>
            </a:solidFill>
          </a:endParaRPr>
        </a:p>
      </dgm:t>
    </dgm:pt>
    <dgm:pt modelId="{EDEB56E0-EDC6-4D81-807E-3DA40A242970}" type="parTrans" cxnId="{057C9B11-24E4-4669-9988-AAEFCF5B2568}">
      <dgm:prSet/>
      <dgm:spPr/>
      <dgm:t>
        <a:bodyPr/>
        <a:lstStyle/>
        <a:p>
          <a:endParaRPr lang="ru-RU" b="1">
            <a:solidFill>
              <a:srgbClr val="0000FF"/>
            </a:solidFill>
          </a:endParaRPr>
        </a:p>
      </dgm:t>
    </dgm:pt>
    <dgm:pt modelId="{83958F9D-6E0A-41FF-9604-DCE27E02C703}" type="sibTrans" cxnId="{057C9B11-24E4-4669-9988-AAEFCF5B2568}">
      <dgm:prSet/>
      <dgm:spPr/>
      <dgm:t>
        <a:bodyPr/>
        <a:lstStyle/>
        <a:p>
          <a:endParaRPr lang="ru-RU" b="1">
            <a:solidFill>
              <a:srgbClr val="0000FF"/>
            </a:solidFill>
          </a:endParaRPr>
        </a:p>
      </dgm:t>
    </dgm:pt>
    <dgm:pt modelId="{F346B99B-7435-4558-A852-5F90A0ED1813}" type="pres">
      <dgm:prSet presAssocID="{CA1A25CA-2104-4AF1-A25B-A1E4C31D1CF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911430-9D22-4813-A2DC-BFF0569BC1DD}" type="pres">
      <dgm:prSet presAssocID="{3A40ABB2-9C03-4176-9D46-B1BA8EDC6A23}" presName="composite" presStyleCnt="0"/>
      <dgm:spPr/>
    </dgm:pt>
    <dgm:pt modelId="{B2A35B04-50A9-4327-BF99-BF972E1352BB}" type="pres">
      <dgm:prSet presAssocID="{3A40ABB2-9C03-4176-9D46-B1BA8EDC6A2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36038A-EA38-4A78-9930-AB0B9504BC9F}" type="pres">
      <dgm:prSet presAssocID="{3A40ABB2-9C03-4176-9D46-B1BA8EDC6A23}" presName="descendantText" presStyleLbl="alignAcc1" presStyleIdx="0" presStyleCnt="3" custScaleX="997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AA911-6937-499D-8C8A-0E690582F2DC}" type="pres">
      <dgm:prSet presAssocID="{04674EF5-858E-4F36-B6E0-43C73DCF94E7}" presName="sp" presStyleCnt="0"/>
      <dgm:spPr/>
    </dgm:pt>
    <dgm:pt modelId="{DC2F99EE-DC81-481A-A7BB-ADC10E910AF2}" type="pres">
      <dgm:prSet presAssocID="{95C6E891-4A9B-4828-9148-A786E168EE4E}" presName="composite" presStyleCnt="0"/>
      <dgm:spPr/>
    </dgm:pt>
    <dgm:pt modelId="{98FCD1A2-2F72-4ADF-9B05-823277DC0BE1}" type="pres">
      <dgm:prSet presAssocID="{95C6E891-4A9B-4828-9148-A786E168EE4E}" presName="parentText" presStyleLbl="alignNode1" presStyleIdx="1" presStyleCnt="3" custScaleX="111548" custLinFactNeighborX="5774" custLinFactNeighborY="-5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25B96F-6672-4E2C-93EE-F6344950BE0E}" type="pres">
      <dgm:prSet presAssocID="{95C6E891-4A9B-4828-9148-A786E168EE4E}" presName="descendantText" presStyleLbl="alignAcc1" presStyleIdx="1" presStyleCnt="3" custScaleX="98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A560F-5E07-4979-83C8-705FBE0077C3}" type="pres">
      <dgm:prSet presAssocID="{0E57A344-36BE-4472-82FC-03562138C52A}" presName="sp" presStyleCnt="0"/>
      <dgm:spPr/>
    </dgm:pt>
    <dgm:pt modelId="{9FDC2BE7-B44C-445B-BBDD-DAFDCF92B410}" type="pres">
      <dgm:prSet presAssocID="{1E4DAAB6-8D51-4454-88F5-41AD5129BAAF}" presName="composite" presStyleCnt="0"/>
      <dgm:spPr/>
    </dgm:pt>
    <dgm:pt modelId="{CE32ABA9-F71A-4067-8EBB-9BB2AFEBE8EC}" type="pres">
      <dgm:prSet presAssocID="{1E4DAAB6-8D51-4454-88F5-41AD5129BAA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8EBB2B-64DD-4509-8178-B92D01FBF816}" type="pres">
      <dgm:prSet presAssocID="{1E4DAAB6-8D51-4454-88F5-41AD5129BAA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B88445-13C3-47DA-AC3A-3D921B516AA4}" type="presOf" srcId="{1E4DAAB6-8D51-4454-88F5-41AD5129BAAF}" destId="{CE32ABA9-F71A-4067-8EBB-9BB2AFEBE8EC}" srcOrd="0" destOrd="0" presId="urn:microsoft.com/office/officeart/2005/8/layout/chevron2"/>
    <dgm:cxn modelId="{C4C3AC06-C36F-4434-82DB-A378EB2168E5}" type="presOf" srcId="{EECBF588-640E-49DA-81A3-621EACCDD42E}" destId="{668EBB2B-64DD-4509-8178-B92D01FBF816}" srcOrd="0" destOrd="0" presId="urn:microsoft.com/office/officeart/2005/8/layout/chevron2"/>
    <dgm:cxn modelId="{6947D96F-299F-4372-B920-25BC47C76438}" type="presOf" srcId="{3A40ABB2-9C03-4176-9D46-B1BA8EDC6A23}" destId="{B2A35B04-50A9-4327-BF99-BF972E1352BB}" srcOrd="0" destOrd="0" presId="urn:microsoft.com/office/officeart/2005/8/layout/chevron2"/>
    <dgm:cxn modelId="{D0992FB8-90CF-404B-80F9-8BA1270D7850}" type="presOf" srcId="{B74C16E3-C59F-459E-A39A-570C348CDD05}" destId="{F436038A-EA38-4A78-9930-AB0B9504BC9F}" srcOrd="0" destOrd="0" presId="urn:microsoft.com/office/officeart/2005/8/layout/chevron2"/>
    <dgm:cxn modelId="{CA2E7570-C0EA-4326-8E4C-26E9E1C5773A}" srcId="{CA1A25CA-2104-4AF1-A25B-A1E4C31D1CFE}" destId="{3A40ABB2-9C03-4176-9D46-B1BA8EDC6A23}" srcOrd="0" destOrd="0" parTransId="{E1C9931D-5E73-4160-9E01-306FCBB22174}" sibTransId="{04674EF5-858E-4F36-B6E0-43C73DCF94E7}"/>
    <dgm:cxn modelId="{057C9B11-24E4-4669-9988-AAEFCF5B2568}" srcId="{95C6E891-4A9B-4828-9148-A786E168EE4E}" destId="{C07F31A1-6163-4463-B21B-3D689A2C8D7A}" srcOrd="0" destOrd="0" parTransId="{EDEB56E0-EDC6-4D81-807E-3DA40A242970}" sibTransId="{83958F9D-6E0A-41FF-9604-DCE27E02C703}"/>
    <dgm:cxn modelId="{9BFB5365-CA90-4158-84C3-294B5AC15262}" type="presOf" srcId="{CA1A25CA-2104-4AF1-A25B-A1E4C31D1CFE}" destId="{F346B99B-7435-4558-A852-5F90A0ED1813}" srcOrd="0" destOrd="0" presId="urn:microsoft.com/office/officeart/2005/8/layout/chevron2"/>
    <dgm:cxn modelId="{426C98B5-1E9D-4CD9-8C2B-E4898D5A85F6}" srcId="{3A40ABB2-9C03-4176-9D46-B1BA8EDC6A23}" destId="{B74C16E3-C59F-459E-A39A-570C348CDD05}" srcOrd="0" destOrd="0" parTransId="{7D20F47C-47DA-4F11-9C3A-9319C5E84950}" sibTransId="{BE027359-13C3-4398-ACCD-83152B8302E0}"/>
    <dgm:cxn modelId="{8C157AA1-F932-438A-A968-6126B4A42443}" type="presOf" srcId="{95C6E891-4A9B-4828-9148-A786E168EE4E}" destId="{98FCD1A2-2F72-4ADF-9B05-823277DC0BE1}" srcOrd="0" destOrd="0" presId="urn:microsoft.com/office/officeart/2005/8/layout/chevron2"/>
    <dgm:cxn modelId="{2C863599-B928-4DC4-942B-D916AD3821A4}" srcId="{CA1A25CA-2104-4AF1-A25B-A1E4C31D1CFE}" destId="{95C6E891-4A9B-4828-9148-A786E168EE4E}" srcOrd="1" destOrd="0" parTransId="{4A55B140-9205-45F3-87C9-592A8C3C964F}" sibTransId="{0E57A344-36BE-4472-82FC-03562138C52A}"/>
    <dgm:cxn modelId="{9E144B0F-737B-4DF3-9BC6-DC3A67B441CD}" srcId="{CA1A25CA-2104-4AF1-A25B-A1E4C31D1CFE}" destId="{1E4DAAB6-8D51-4454-88F5-41AD5129BAAF}" srcOrd="2" destOrd="0" parTransId="{5D61EE63-9E13-46C1-B0A8-95ABD3F3C087}" sibTransId="{244F74F2-CE39-4D07-8CD5-AE710E307D01}"/>
    <dgm:cxn modelId="{CBFB43AE-9534-4A18-83E5-25615493C927}" srcId="{1E4DAAB6-8D51-4454-88F5-41AD5129BAAF}" destId="{EECBF588-640E-49DA-81A3-621EACCDD42E}" srcOrd="0" destOrd="0" parTransId="{B7DA8E7D-BB41-42AA-9F21-3B73CE04B496}" sibTransId="{97A50AB4-BAB7-4968-A91C-BEA96B2FB089}"/>
    <dgm:cxn modelId="{A1AE8801-FB2B-4B40-B93B-FA5D4A4F6112}" type="presOf" srcId="{C07F31A1-6163-4463-B21B-3D689A2C8D7A}" destId="{1725B96F-6672-4E2C-93EE-F6344950BE0E}" srcOrd="0" destOrd="0" presId="urn:microsoft.com/office/officeart/2005/8/layout/chevron2"/>
    <dgm:cxn modelId="{9365AB89-0796-4DF9-B294-2E8DD97DAA90}" type="presParOf" srcId="{F346B99B-7435-4558-A852-5F90A0ED1813}" destId="{67911430-9D22-4813-A2DC-BFF0569BC1DD}" srcOrd="0" destOrd="0" presId="urn:microsoft.com/office/officeart/2005/8/layout/chevron2"/>
    <dgm:cxn modelId="{4B966E16-67DB-4531-B6A3-375B864361C1}" type="presParOf" srcId="{67911430-9D22-4813-A2DC-BFF0569BC1DD}" destId="{B2A35B04-50A9-4327-BF99-BF972E1352BB}" srcOrd="0" destOrd="0" presId="urn:microsoft.com/office/officeart/2005/8/layout/chevron2"/>
    <dgm:cxn modelId="{30E0B300-FB3D-4312-A2FF-12DE5B139CFE}" type="presParOf" srcId="{67911430-9D22-4813-A2DC-BFF0569BC1DD}" destId="{F436038A-EA38-4A78-9930-AB0B9504BC9F}" srcOrd="1" destOrd="0" presId="urn:microsoft.com/office/officeart/2005/8/layout/chevron2"/>
    <dgm:cxn modelId="{DD6F5BCD-83BE-4F76-B29B-B80EC30E943F}" type="presParOf" srcId="{F346B99B-7435-4558-A852-5F90A0ED1813}" destId="{189AA911-6937-499D-8C8A-0E690582F2DC}" srcOrd="1" destOrd="0" presId="urn:microsoft.com/office/officeart/2005/8/layout/chevron2"/>
    <dgm:cxn modelId="{BD8B1F5C-C199-4451-8C7B-EFB3DF51031D}" type="presParOf" srcId="{F346B99B-7435-4558-A852-5F90A0ED1813}" destId="{DC2F99EE-DC81-481A-A7BB-ADC10E910AF2}" srcOrd="2" destOrd="0" presId="urn:microsoft.com/office/officeart/2005/8/layout/chevron2"/>
    <dgm:cxn modelId="{B13693FB-37CA-427B-90E5-32B42C032E98}" type="presParOf" srcId="{DC2F99EE-DC81-481A-A7BB-ADC10E910AF2}" destId="{98FCD1A2-2F72-4ADF-9B05-823277DC0BE1}" srcOrd="0" destOrd="0" presId="urn:microsoft.com/office/officeart/2005/8/layout/chevron2"/>
    <dgm:cxn modelId="{B33F64BE-2F53-4B5B-A567-1A0C64C7C8B9}" type="presParOf" srcId="{DC2F99EE-DC81-481A-A7BB-ADC10E910AF2}" destId="{1725B96F-6672-4E2C-93EE-F6344950BE0E}" srcOrd="1" destOrd="0" presId="urn:microsoft.com/office/officeart/2005/8/layout/chevron2"/>
    <dgm:cxn modelId="{047709BF-9D48-4175-8C43-E7BC7636CF93}" type="presParOf" srcId="{F346B99B-7435-4558-A852-5F90A0ED1813}" destId="{44AA560F-5E07-4979-83C8-705FBE0077C3}" srcOrd="3" destOrd="0" presId="urn:microsoft.com/office/officeart/2005/8/layout/chevron2"/>
    <dgm:cxn modelId="{836C8BBE-1880-4974-A84D-9840F157A118}" type="presParOf" srcId="{F346B99B-7435-4558-A852-5F90A0ED1813}" destId="{9FDC2BE7-B44C-445B-BBDD-DAFDCF92B410}" srcOrd="4" destOrd="0" presId="urn:microsoft.com/office/officeart/2005/8/layout/chevron2"/>
    <dgm:cxn modelId="{E89990F1-EBEE-43F3-83B6-C98FE969430D}" type="presParOf" srcId="{9FDC2BE7-B44C-445B-BBDD-DAFDCF92B410}" destId="{CE32ABA9-F71A-4067-8EBB-9BB2AFEBE8EC}" srcOrd="0" destOrd="0" presId="urn:microsoft.com/office/officeart/2005/8/layout/chevron2"/>
    <dgm:cxn modelId="{DC116AAB-8DA5-48D8-BEFB-DCF56A9F7130}" type="presParOf" srcId="{9FDC2BE7-B44C-445B-BBDD-DAFDCF92B410}" destId="{668EBB2B-64DD-4509-8178-B92D01FBF81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2A35B04-50A9-4327-BF99-BF972E1352BB}">
      <dsp:nvSpPr>
        <dsp:cNvPr id="0" name=""/>
        <dsp:cNvSpPr/>
      </dsp:nvSpPr>
      <dsp:spPr>
        <a:xfrm rot="5400000">
          <a:off x="-263099" y="251488"/>
          <a:ext cx="1654171" cy="11579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0000FF"/>
              </a:solidFill>
            </a:rPr>
            <a:t>МОБ</a:t>
          </a:r>
          <a:endParaRPr lang="ru-RU" sz="2500" b="1" kern="1200" dirty="0">
            <a:solidFill>
              <a:srgbClr val="0000FF"/>
            </a:solidFill>
          </a:endParaRPr>
        </a:p>
      </dsp:txBody>
      <dsp:txXfrm rot="5400000">
        <a:off x="-263099" y="251488"/>
        <a:ext cx="1654171" cy="1157920"/>
      </dsp:txXfrm>
    </dsp:sp>
    <dsp:sp modelId="{F436038A-EA38-4A78-9930-AB0B9504BC9F}">
      <dsp:nvSpPr>
        <dsp:cNvPr id="0" name=""/>
        <dsp:cNvSpPr/>
      </dsp:nvSpPr>
      <dsp:spPr>
        <a:xfrm rot="5400000">
          <a:off x="2539823" y="-1387768"/>
          <a:ext cx="1075211" cy="38574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00FF"/>
              </a:solidFill>
            </a:rPr>
            <a:t>Обеспечение личной и общественной безопасности, охрана собственности, общественного порядка.</a:t>
          </a:r>
          <a:endParaRPr lang="ru-RU" sz="1800" b="1" kern="1200" dirty="0">
            <a:solidFill>
              <a:srgbClr val="0000FF"/>
            </a:solidFill>
          </a:endParaRPr>
        </a:p>
      </dsp:txBody>
      <dsp:txXfrm rot="5400000">
        <a:off x="2539823" y="-1387768"/>
        <a:ext cx="1075211" cy="3857475"/>
      </dsp:txXfrm>
    </dsp:sp>
    <dsp:sp modelId="{98FCD1A2-2F72-4ADF-9B05-823277DC0BE1}">
      <dsp:nvSpPr>
        <dsp:cNvPr id="0" name=""/>
        <dsp:cNvSpPr/>
      </dsp:nvSpPr>
      <dsp:spPr>
        <a:xfrm rot="5400000">
          <a:off x="-129383" y="1636717"/>
          <a:ext cx="1654171" cy="12916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0000FF"/>
              </a:solidFill>
            </a:rPr>
            <a:t>КДМ</a:t>
          </a:r>
          <a:endParaRPr lang="ru-RU" sz="2500" b="1" kern="1200" dirty="0">
            <a:solidFill>
              <a:srgbClr val="0000FF"/>
            </a:solidFill>
          </a:endParaRPr>
        </a:p>
      </dsp:txBody>
      <dsp:txXfrm rot="5400000">
        <a:off x="-129383" y="1636717"/>
        <a:ext cx="1654171" cy="1291636"/>
      </dsp:txXfrm>
    </dsp:sp>
    <dsp:sp modelId="{1725B96F-6672-4E2C-93EE-F6344950BE0E}">
      <dsp:nvSpPr>
        <dsp:cNvPr id="0" name=""/>
        <dsp:cNvSpPr/>
      </dsp:nvSpPr>
      <dsp:spPr>
        <a:xfrm rot="5400000">
          <a:off x="2606681" y="104199"/>
          <a:ext cx="1075211" cy="37951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0000FF"/>
              </a:solidFill>
            </a:rPr>
            <a:t>Принимают меры, чтобы подростки не нарушали закон. Предмет их особой заботы – дети из неблагополучных семей.</a:t>
          </a:r>
          <a:endParaRPr lang="ru-RU" sz="1800" b="1" kern="1200" dirty="0">
            <a:solidFill>
              <a:srgbClr val="0000FF"/>
            </a:solidFill>
          </a:endParaRPr>
        </a:p>
      </dsp:txBody>
      <dsp:txXfrm rot="5400000">
        <a:off x="2606681" y="104199"/>
        <a:ext cx="1075211" cy="3795146"/>
      </dsp:txXfrm>
    </dsp:sp>
    <dsp:sp modelId="{CE32ABA9-F71A-4067-8EBB-9BB2AFEBE8EC}">
      <dsp:nvSpPr>
        <dsp:cNvPr id="0" name=""/>
        <dsp:cNvSpPr/>
      </dsp:nvSpPr>
      <dsp:spPr>
        <a:xfrm rot="5400000">
          <a:off x="-263099" y="3173097"/>
          <a:ext cx="1654171" cy="11579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0000FF"/>
              </a:solidFill>
            </a:rPr>
            <a:t>ГАИ</a:t>
          </a:r>
          <a:endParaRPr lang="ru-RU" sz="2500" b="1" kern="1200" dirty="0">
            <a:solidFill>
              <a:srgbClr val="0000FF"/>
            </a:solidFill>
          </a:endParaRPr>
        </a:p>
      </dsp:txBody>
      <dsp:txXfrm rot="5400000">
        <a:off x="-263099" y="3173097"/>
        <a:ext cx="1654171" cy="1157920"/>
      </dsp:txXfrm>
    </dsp:sp>
    <dsp:sp modelId="{668EBB2B-64DD-4509-8178-B92D01FBF816}">
      <dsp:nvSpPr>
        <dsp:cNvPr id="0" name=""/>
        <dsp:cNvSpPr/>
      </dsp:nvSpPr>
      <dsp:spPr>
        <a:xfrm rot="5400000">
          <a:off x="2539823" y="1528094"/>
          <a:ext cx="1075211" cy="38689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00FF"/>
              </a:solidFill>
            </a:rPr>
            <a:t>Следят за  порядком на дорогах.</a:t>
          </a:r>
          <a:endParaRPr lang="ru-RU" sz="2400" b="1" kern="1200" dirty="0">
            <a:solidFill>
              <a:srgbClr val="0000FF"/>
            </a:solidFill>
          </a:endParaRPr>
        </a:p>
      </dsp:txBody>
      <dsp:txXfrm rot="5400000">
        <a:off x="2539823" y="1528094"/>
        <a:ext cx="1075211" cy="38689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343EF2E-1B11-41F1-B64A-4926B63B5594}" type="datetimeFigureOut">
              <a:rPr lang="ru-RU"/>
              <a:pPr>
                <a:defRPr/>
              </a:pPr>
              <a:t>27.11.2019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C9F2B04-E90A-4DB0-8118-ADDEE545BA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B0EBA365-0DF1-4D08-A7BF-B9B8CD8A9F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EBA365-0DF1-4D08-A7BF-B9B8CD8A9FA3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9550" y="2967038"/>
            <a:ext cx="6296025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DCBCA-DE32-4B57-9C08-612ADEB098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35233-A828-4C84-84C2-1EA1C8312E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58229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58229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66E82-B481-4FAC-A7FB-F2D858FA4B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1925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52625"/>
            <a:ext cx="4038600" cy="4032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52625"/>
            <a:ext cx="4038600" cy="4032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373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373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04250" y="6245225"/>
            <a:ext cx="539750" cy="404813"/>
          </a:xfrm>
        </p:spPr>
        <p:txBody>
          <a:bodyPr/>
          <a:lstStyle>
            <a:lvl1pPr>
              <a:defRPr/>
            </a:lvl1pPr>
          </a:lstStyle>
          <a:p>
            <a:fld id="{76E106BA-0F3C-468B-B316-BA70962EDD7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161925"/>
            <a:ext cx="8229600" cy="58229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373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373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04250" y="6245225"/>
            <a:ext cx="539750" cy="404813"/>
          </a:xfrm>
        </p:spPr>
        <p:txBody>
          <a:bodyPr/>
          <a:lstStyle>
            <a:lvl1pPr>
              <a:defRPr/>
            </a:lvl1pPr>
          </a:lstStyle>
          <a:p>
            <a:fld id="{39AFF2EB-19F1-4A98-B1C5-0263BF43D3B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74E54-5487-407C-9224-2E8FD4C0D5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4A8A5-E2D2-427E-B632-FCEF1D889E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52625"/>
            <a:ext cx="4038600" cy="403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52625"/>
            <a:ext cx="4038600" cy="403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FC58B-B198-4C9C-8F9A-2B0E36A8A3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3F471-196E-462A-85FE-BD181F71D2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9BD97-DB3E-49D0-B028-0FE89C6BBE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FA855-2FAF-4A1D-871F-D2586F644A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69B8D-1F9A-4A6E-B0E4-B10BC054CD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B02E9-DA1C-47CB-80DD-E89F11B36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19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52625"/>
            <a:ext cx="82296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73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373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4250" y="6245225"/>
            <a:ext cx="53975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39A8D12-254A-4420-B199-402437C473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20" r:id="rId12"/>
    <p:sldLayoutId id="214748372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diagramData" Target="../diagrams/data1.xml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a_5d9e08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908720"/>
            <a:ext cx="2265040" cy="4858511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3608" y="2636912"/>
            <a:ext cx="5616624" cy="15843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ru-RU" sz="4800" dirty="0" smtClean="0"/>
              <a:t>Кто стоит на страже закона</a:t>
            </a:r>
            <a:endParaRPr lang="ru-RU" sz="4800" dirty="0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50825" y="404813"/>
            <a:ext cx="30876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Обществознание, 7 класс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804025" y="404813"/>
            <a:ext cx="1283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Урок </a:t>
            </a:r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№11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11188" y="4941888"/>
            <a:ext cx="59769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/>
          <a:lstStyle/>
          <a:p>
            <a:pPr marL="342900" indent="-342900">
              <a:lnSpc>
                <a:spcPct val="80000"/>
              </a:lnSpc>
              <a:defRPr/>
            </a:pPr>
            <a:r>
              <a:rPr 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Д.З.: </a:t>
            </a:r>
            <a:r>
              <a:rPr lang="ru-RU" sz="2400" dirty="0" smtClean="0">
                <a:solidFill>
                  <a:srgbClr val="0000FF"/>
                </a:solidFill>
              </a:rPr>
              <a:t>§ 7, ?? (с.63), задания (с.63-64), повторить § 1-6, термины</a:t>
            </a:r>
            <a:endParaRPr lang="en-US" sz="2400" b="0" dirty="0">
              <a:solidFill>
                <a:srgbClr val="0000FF"/>
              </a:solidFill>
            </a:endParaRPr>
          </a:p>
        </p:txBody>
      </p:sp>
      <p:pic>
        <p:nvPicPr>
          <p:cNvPr id="3079" name="Picture 11" descr="36714452"/>
          <p:cNvPicPr>
            <a:picLocks noChangeAspect="1" noChangeArrowheads="1"/>
          </p:cNvPicPr>
          <p:nvPr/>
        </p:nvPicPr>
        <p:blipFill>
          <a:blip r:embed="rId4" cstate="print"/>
          <a:srcRect t="10001" r="76628" b="16667"/>
          <a:stretch>
            <a:fillRect/>
          </a:stretch>
        </p:blipFill>
        <p:spPr bwMode="auto">
          <a:xfrm>
            <a:off x="8305800" y="152400"/>
            <a:ext cx="6286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20" name="Text Box 12"/>
          <p:cNvSpPr txBox="1">
            <a:spLocks noChangeArrowheads="1"/>
          </p:cNvSpPr>
          <p:nvPr/>
        </p:nvSpPr>
        <p:spPr bwMode="auto">
          <a:xfrm>
            <a:off x="827088" y="3429000"/>
            <a:ext cx="3024187" cy="15684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>
                <a:solidFill>
                  <a:srgbClr val="FF0000"/>
                </a:solidFill>
              </a:rPr>
              <a:t>Органы внутренних дел (полиция)</a:t>
            </a:r>
            <a:r>
              <a:rPr lang="ru-RU" sz="2000">
                <a:solidFill>
                  <a:srgbClr val="0000FF"/>
                </a:solidFill>
              </a:rPr>
              <a:t> – следят за общественным порядком, борются с правонарушениями </a:t>
            </a:r>
            <a:endParaRPr lang="ru-RU" sz="2000">
              <a:solidFill>
                <a:srgbClr val="FF0000"/>
              </a:solidFill>
            </a:endParaRPr>
          </a:p>
        </p:txBody>
      </p:sp>
      <p:sp>
        <p:nvSpPr>
          <p:cNvPr id="247821" name="Text Box 13"/>
          <p:cNvSpPr txBox="1">
            <a:spLocks noChangeArrowheads="1"/>
          </p:cNvSpPr>
          <p:nvPr/>
        </p:nvSpPr>
        <p:spPr bwMode="auto">
          <a:xfrm>
            <a:off x="2843213" y="5516563"/>
            <a:ext cx="3168650" cy="10795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>
                <a:solidFill>
                  <a:srgbClr val="FF0000"/>
                </a:solidFill>
              </a:rPr>
              <a:t>Таможня</a:t>
            </a:r>
            <a:r>
              <a:rPr lang="ru-RU" sz="2000">
                <a:solidFill>
                  <a:srgbClr val="0000FF"/>
                </a:solidFill>
              </a:rPr>
              <a:t> –следит за законностью перемещения товаров через границу</a:t>
            </a:r>
            <a:endParaRPr lang="ru-RU" sz="2000">
              <a:solidFill>
                <a:srgbClr val="FF0000"/>
              </a:solidFill>
            </a:endParaRPr>
          </a:p>
        </p:txBody>
      </p:sp>
      <p:sp>
        <p:nvSpPr>
          <p:cNvPr id="247822" name="Text Box 14"/>
          <p:cNvSpPr txBox="1">
            <a:spLocks noChangeArrowheads="1"/>
          </p:cNvSpPr>
          <p:nvPr/>
        </p:nvSpPr>
        <p:spPr bwMode="auto">
          <a:xfrm>
            <a:off x="4284663" y="1484313"/>
            <a:ext cx="3384550" cy="15684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>
                <a:solidFill>
                  <a:srgbClr val="FF0000"/>
                </a:solidFill>
              </a:rPr>
              <a:t>Прокуратура </a:t>
            </a:r>
            <a:r>
              <a:rPr lang="ru-RU" sz="2000">
                <a:solidFill>
                  <a:srgbClr val="0000FF"/>
                </a:solidFill>
              </a:rPr>
              <a:t>–осуществляет надзор за соблюдением законов, представляет интересы государства в судебном процессе</a:t>
            </a:r>
            <a:endParaRPr lang="ru-RU" sz="2000">
              <a:solidFill>
                <a:srgbClr val="FF0000"/>
              </a:solidFill>
            </a:endParaRPr>
          </a:p>
        </p:txBody>
      </p:sp>
      <p:sp>
        <p:nvSpPr>
          <p:cNvPr id="247823" name="Text Box 15"/>
          <p:cNvSpPr txBox="1">
            <a:spLocks noChangeArrowheads="1"/>
          </p:cNvSpPr>
          <p:nvPr/>
        </p:nvSpPr>
        <p:spPr bwMode="auto">
          <a:xfrm>
            <a:off x="4284663" y="3429000"/>
            <a:ext cx="3382962" cy="15684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>
                <a:solidFill>
                  <a:srgbClr val="FF0000"/>
                </a:solidFill>
              </a:rPr>
              <a:t>Федеральная служба безопасности (ФСБ)</a:t>
            </a:r>
            <a:r>
              <a:rPr lang="ru-RU" sz="2000">
                <a:solidFill>
                  <a:srgbClr val="0000FF"/>
                </a:solidFill>
              </a:rPr>
              <a:t> –борется с терроризмом, шпионажем, другими преступлениями против государства</a:t>
            </a:r>
            <a:endParaRPr lang="ru-RU" sz="2000">
              <a:solidFill>
                <a:srgbClr val="FF0000"/>
              </a:solidFill>
            </a:endParaRPr>
          </a:p>
        </p:txBody>
      </p:sp>
      <p:pic>
        <p:nvPicPr>
          <p:cNvPr id="247825" name="Picture 17"/>
          <p:cNvPicPr>
            <a:picLocks noChangeAspect="1" noChangeArrowheads="1"/>
          </p:cNvPicPr>
          <p:nvPr/>
        </p:nvPicPr>
        <p:blipFill>
          <a:blip r:embed="rId2" cstate="print"/>
          <a:srcRect l="21295" r="31895"/>
          <a:stretch>
            <a:fillRect/>
          </a:stretch>
        </p:blipFill>
        <p:spPr bwMode="auto">
          <a:xfrm>
            <a:off x="7812088" y="1484313"/>
            <a:ext cx="11858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7827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5516563"/>
            <a:ext cx="1773237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7830" name="Line 22"/>
          <p:cNvSpPr>
            <a:spLocks noChangeShapeType="1"/>
          </p:cNvSpPr>
          <p:nvPr/>
        </p:nvSpPr>
        <p:spPr bwMode="auto">
          <a:xfrm>
            <a:off x="4067175" y="1196975"/>
            <a:ext cx="0" cy="43195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7831" name="Line 23"/>
          <p:cNvSpPr>
            <a:spLocks noChangeShapeType="1"/>
          </p:cNvSpPr>
          <p:nvPr/>
        </p:nvSpPr>
        <p:spPr bwMode="auto">
          <a:xfrm>
            <a:off x="4067175" y="4221163"/>
            <a:ext cx="21748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7832" name="Line 24"/>
          <p:cNvSpPr>
            <a:spLocks noChangeShapeType="1"/>
          </p:cNvSpPr>
          <p:nvPr/>
        </p:nvSpPr>
        <p:spPr bwMode="auto">
          <a:xfrm>
            <a:off x="4067175" y="2276475"/>
            <a:ext cx="21748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7833" name="Line 25"/>
          <p:cNvSpPr>
            <a:spLocks noChangeShapeType="1"/>
          </p:cNvSpPr>
          <p:nvPr/>
        </p:nvSpPr>
        <p:spPr bwMode="auto">
          <a:xfrm flipH="1">
            <a:off x="3851275" y="2276475"/>
            <a:ext cx="2159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7834" name="Line 26"/>
          <p:cNvSpPr>
            <a:spLocks noChangeShapeType="1"/>
          </p:cNvSpPr>
          <p:nvPr/>
        </p:nvSpPr>
        <p:spPr bwMode="auto">
          <a:xfrm flipH="1">
            <a:off x="3851275" y="4221163"/>
            <a:ext cx="2159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247836" name="Picture 28" descr="Нагрудный знак сотрудника Полиции.jpeg"/>
          <p:cNvPicPr>
            <a:picLocks noChangeAspect="1" noChangeArrowheads="1"/>
          </p:cNvPicPr>
          <p:nvPr/>
        </p:nvPicPr>
        <p:blipFill>
          <a:blip r:embed="rId4" cstate="print"/>
          <a:srcRect r="7593"/>
          <a:stretch>
            <a:fillRect/>
          </a:stretch>
        </p:blipFill>
        <p:spPr bwMode="auto">
          <a:xfrm>
            <a:off x="179388" y="5084763"/>
            <a:ext cx="1322387" cy="1582737"/>
          </a:xfrm>
          <a:prstGeom prst="rect">
            <a:avLst/>
          </a:prstGeom>
          <a:noFill/>
        </p:spPr>
      </p:pic>
      <p:pic>
        <p:nvPicPr>
          <p:cNvPr id="247837" name="Picture 29" descr="a_5d9e0803"/>
          <p:cNvPicPr>
            <a:picLocks noChangeAspect="1" noChangeArrowheads="1"/>
          </p:cNvPicPr>
          <p:nvPr/>
        </p:nvPicPr>
        <p:blipFill>
          <a:blip r:embed="rId5" cstate="print"/>
          <a:srcRect t="1749" b="40094"/>
          <a:stretch>
            <a:fillRect/>
          </a:stretch>
        </p:blipFill>
        <p:spPr bwMode="auto">
          <a:xfrm>
            <a:off x="0" y="981075"/>
            <a:ext cx="1905000" cy="2376488"/>
          </a:xfrm>
          <a:prstGeom prst="rect">
            <a:avLst/>
          </a:prstGeom>
          <a:noFill/>
        </p:spPr>
      </p:pic>
      <p:sp>
        <p:nvSpPr>
          <p:cNvPr id="247819" name="Text Box 11"/>
          <p:cNvSpPr txBox="1">
            <a:spLocks noChangeArrowheads="1"/>
          </p:cNvSpPr>
          <p:nvPr/>
        </p:nvSpPr>
        <p:spPr bwMode="auto">
          <a:xfrm>
            <a:off x="1692275" y="1484313"/>
            <a:ext cx="2162175" cy="15684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>
                <a:solidFill>
                  <a:srgbClr val="FF0000"/>
                </a:solidFill>
              </a:rPr>
              <a:t>Суды</a:t>
            </a:r>
            <a:r>
              <a:rPr lang="ru-RU" sz="2000">
                <a:solidFill>
                  <a:srgbClr val="0000FF"/>
                </a:solidFill>
              </a:rPr>
              <a:t> -осуществляют правосудие и обеспечивают законность в обществе</a:t>
            </a:r>
            <a:endParaRPr lang="ru-RU" sz="2000">
              <a:solidFill>
                <a:srgbClr val="FF0000"/>
              </a:solidFill>
            </a:endParaRPr>
          </a:p>
        </p:txBody>
      </p:sp>
      <p:sp>
        <p:nvSpPr>
          <p:cNvPr id="247818" name="Text Box 10"/>
          <p:cNvSpPr txBox="1">
            <a:spLocks noChangeArrowheads="1"/>
          </p:cNvSpPr>
          <p:nvPr/>
        </p:nvSpPr>
        <p:spPr bwMode="auto">
          <a:xfrm>
            <a:off x="684213" y="333375"/>
            <a:ext cx="8208962" cy="8826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>
                <a:solidFill>
                  <a:srgbClr val="FFFF00"/>
                </a:solidFill>
              </a:rPr>
              <a:t>Правоохранительные органы Российской Федерации</a:t>
            </a:r>
          </a:p>
        </p:txBody>
      </p:sp>
      <p:pic>
        <p:nvPicPr>
          <p:cNvPr id="247838" name="Picture 30" descr="FSB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3200" y="3068638"/>
            <a:ext cx="1320800" cy="241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ChangeArrowheads="1"/>
          </p:cNvSpPr>
          <p:nvPr/>
        </p:nvSpPr>
        <p:spPr bwMode="auto">
          <a:xfrm>
            <a:off x="684213" y="260648"/>
            <a:ext cx="7772400" cy="576063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762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75000"/>
              </a:lnSpc>
            </a:pPr>
            <a:r>
              <a:rPr lang="ru-RU" sz="3600" dirty="0">
                <a:solidFill>
                  <a:srgbClr val="0000FF"/>
                </a:solidFill>
              </a:rPr>
              <a:t>Следственный комитет РФ</a:t>
            </a:r>
          </a:p>
        </p:txBody>
      </p:sp>
      <p:sp>
        <p:nvSpPr>
          <p:cNvPr id="248836" name="Text Box 4"/>
          <p:cNvSpPr txBox="1">
            <a:spLocks noChangeArrowheads="1"/>
          </p:cNvSpPr>
          <p:nvPr/>
        </p:nvSpPr>
        <p:spPr bwMode="auto">
          <a:xfrm>
            <a:off x="592138" y="13604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248837" name="Text Box 5"/>
          <p:cNvSpPr txBox="1">
            <a:spLocks noChangeArrowheads="1"/>
          </p:cNvSpPr>
          <p:nvPr/>
        </p:nvSpPr>
        <p:spPr bwMode="auto">
          <a:xfrm>
            <a:off x="2051050" y="1484313"/>
            <a:ext cx="5905500" cy="30797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ru-RU">
                <a:solidFill>
                  <a:srgbClr val="FFFF00"/>
                </a:solidFill>
              </a:rPr>
              <a:t>Следственный комитет (СК) РФ</a:t>
            </a:r>
          </a:p>
        </p:txBody>
      </p:sp>
      <p:sp>
        <p:nvSpPr>
          <p:cNvPr id="248838" name="Text Box 6"/>
          <p:cNvSpPr txBox="1">
            <a:spLocks noChangeArrowheads="1"/>
          </p:cNvSpPr>
          <p:nvPr/>
        </p:nvSpPr>
        <p:spPr bwMode="auto">
          <a:xfrm>
            <a:off x="468313" y="2205038"/>
            <a:ext cx="2232025" cy="9271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ru-RU">
                <a:solidFill>
                  <a:srgbClr val="0000FF"/>
                </a:solidFill>
              </a:rPr>
              <a:t>Учреждения и организации по обеспечению деятельности СК</a:t>
            </a:r>
          </a:p>
        </p:txBody>
      </p:sp>
      <p:sp>
        <p:nvSpPr>
          <p:cNvPr id="248839" name="Text Box 7"/>
          <p:cNvSpPr txBox="1">
            <a:spLocks noChangeArrowheads="1"/>
          </p:cNvSpPr>
          <p:nvPr/>
        </p:nvSpPr>
        <p:spPr bwMode="auto">
          <a:xfrm>
            <a:off x="3635375" y="2205038"/>
            <a:ext cx="2232025" cy="7207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ru-RU">
                <a:solidFill>
                  <a:srgbClr val="0000FF"/>
                </a:solidFill>
              </a:rPr>
              <a:t>Следственные управления СК по субъектам РФ</a:t>
            </a:r>
          </a:p>
        </p:txBody>
      </p:sp>
      <p:sp>
        <p:nvSpPr>
          <p:cNvPr id="248840" name="Text Box 8"/>
          <p:cNvSpPr txBox="1">
            <a:spLocks noChangeArrowheads="1"/>
          </p:cNvSpPr>
          <p:nvPr/>
        </p:nvSpPr>
        <p:spPr bwMode="auto">
          <a:xfrm>
            <a:off x="6659563" y="2205038"/>
            <a:ext cx="2232025" cy="9271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ru-RU">
                <a:solidFill>
                  <a:srgbClr val="0000FF"/>
                </a:solidFill>
              </a:rPr>
              <a:t>Специализированные следственные органы (СО)</a:t>
            </a:r>
          </a:p>
        </p:txBody>
      </p:sp>
      <p:sp>
        <p:nvSpPr>
          <p:cNvPr id="248841" name="Line 9"/>
          <p:cNvSpPr>
            <a:spLocks noChangeShapeType="1"/>
          </p:cNvSpPr>
          <p:nvPr/>
        </p:nvSpPr>
        <p:spPr bwMode="auto">
          <a:xfrm>
            <a:off x="4643438" y="1773238"/>
            <a:ext cx="0" cy="431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8842" name="Line 10"/>
          <p:cNvSpPr>
            <a:spLocks noChangeShapeType="1"/>
          </p:cNvSpPr>
          <p:nvPr/>
        </p:nvSpPr>
        <p:spPr bwMode="auto">
          <a:xfrm>
            <a:off x="1547813" y="2060575"/>
            <a:ext cx="63373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8843" name="Line 11"/>
          <p:cNvSpPr>
            <a:spLocks noChangeShapeType="1"/>
          </p:cNvSpPr>
          <p:nvPr/>
        </p:nvSpPr>
        <p:spPr bwMode="auto">
          <a:xfrm>
            <a:off x="1547813" y="2060575"/>
            <a:ext cx="0" cy="1444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8844" name="Line 12"/>
          <p:cNvSpPr>
            <a:spLocks noChangeShapeType="1"/>
          </p:cNvSpPr>
          <p:nvPr/>
        </p:nvSpPr>
        <p:spPr bwMode="auto">
          <a:xfrm>
            <a:off x="7885113" y="2060575"/>
            <a:ext cx="0" cy="1444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48845" name="Text Box 13"/>
          <p:cNvSpPr txBox="1">
            <a:spLocks noChangeArrowheads="1"/>
          </p:cNvSpPr>
          <p:nvPr/>
        </p:nvSpPr>
        <p:spPr bwMode="auto">
          <a:xfrm>
            <a:off x="1958975" y="1720850"/>
            <a:ext cx="488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>
                <a:solidFill>
                  <a:srgbClr val="0000FF"/>
                </a:solidFill>
              </a:rPr>
              <a:t>Территориальные следственные органы</a:t>
            </a:r>
          </a:p>
        </p:txBody>
      </p:sp>
      <p:sp>
        <p:nvSpPr>
          <p:cNvPr id="248846" name="Text Box 14"/>
          <p:cNvSpPr txBox="1">
            <a:spLocks noChangeArrowheads="1"/>
          </p:cNvSpPr>
          <p:nvPr/>
        </p:nvSpPr>
        <p:spPr bwMode="auto">
          <a:xfrm>
            <a:off x="468313" y="3141663"/>
            <a:ext cx="2232025" cy="17526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  <a:buFontTx/>
              <a:buChar char="-"/>
            </a:pPr>
            <a:r>
              <a:rPr lang="ru-RU" b="0">
                <a:solidFill>
                  <a:srgbClr val="0000FF"/>
                </a:solidFill>
              </a:rPr>
              <a:t>научные и образовательные учреждения;</a:t>
            </a:r>
          </a:p>
          <a:p>
            <a:pPr>
              <a:lnSpc>
                <a:spcPct val="75000"/>
              </a:lnSpc>
              <a:buFontTx/>
              <a:buChar char="-"/>
            </a:pPr>
            <a:r>
              <a:rPr lang="ru-RU" b="0">
                <a:solidFill>
                  <a:srgbClr val="0000FF"/>
                </a:solidFill>
              </a:rPr>
              <a:t>иные организации, создаваемые для обеспечения деятельности СК</a:t>
            </a:r>
          </a:p>
        </p:txBody>
      </p:sp>
      <p:sp>
        <p:nvSpPr>
          <p:cNvPr id="248847" name="Text Box 15"/>
          <p:cNvSpPr txBox="1">
            <a:spLocks noChangeArrowheads="1"/>
          </p:cNvSpPr>
          <p:nvPr/>
        </p:nvSpPr>
        <p:spPr bwMode="auto">
          <a:xfrm>
            <a:off x="3635375" y="3213100"/>
            <a:ext cx="2232025" cy="9271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ru-RU" b="0">
                <a:solidFill>
                  <a:srgbClr val="0000FF"/>
                </a:solidFill>
              </a:rPr>
              <a:t>Следственные отделы СК по районам и городам</a:t>
            </a:r>
          </a:p>
        </p:txBody>
      </p:sp>
      <p:sp>
        <p:nvSpPr>
          <p:cNvPr id="248848" name="Text Box 16"/>
          <p:cNvSpPr txBox="1">
            <a:spLocks noChangeArrowheads="1"/>
          </p:cNvSpPr>
          <p:nvPr/>
        </p:nvSpPr>
        <p:spPr bwMode="auto">
          <a:xfrm>
            <a:off x="6659563" y="3141663"/>
            <a:ext cx="2232025" cy="17526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ru-RU" b="0">
                <a:solidFill>
                  <a:srgbClr val="0000FF"/>
                </a:solidFill>
              </a:rPr>
              <a:t>-военные СО;</a:t>
            </a:r>
          </a:p>
          <a:p>
            <a:pPr>
              <a:lnSpc>
                <a:spcPct val="75000"/>
              </a:lnSpc>
            </a:pPr>
            <a:r>
              <a:rPr lang="ru-RU" b="0">
                <a:solidFill>
                  <a:srgbClr val="0000FF"/>
                </a:solidFill>
              </a:rPr>
              <a:t>-СО на транспорте;</a:t>
            </a:r>
          </a:p>
          <a:p>
            <a:pPr>
              <a:lnSpc>
                <a:spcPct val="75000"/>
              </a:lnSpc>
            </a:pPr>
            <a:r>
              <a:rPr lang="ru-RU" b="0">
                <a:solidFill>
                  <a:srgbClr val="0000FF"/>
                </a:solidFill>
              </a:rPr>
              <a:t>-природоохранные СО;</a:t>
            </a:r>
          </a:p>
          <a:p>
            <a:pPr>
              <a:lnSpc>
                <a:spcPct val="75000"/>
              </a:lnSpc>
            </a:pPr>
            <a:r>
              <a:rPr lang="ru-RU" b="0">
                <a:solidFill>
                  <a:srgbClr val="0000FF"/>
                </a:solidFill>
              </a:rPr>
              <a:t>СО ЗАТО;</a:t>
            </a:r>
          </a:p>
          <a:p>
            <a:pPr>
              <a:lnSpc>
                <a:spcPct val="75000"/>
              </a:lnSpc>
            </a:pPr>
            <a:r>
              <a:rPr lang="ru-RU" b="0">
                <a:solidFill>
                  <a:srgbClr val="0000FF"/>
                </a:solidFill>
              </a:rPr>
              <a:t>СО комплекса Байконур</a:t>
            </a:r>
          </a:p>
        </p:txBody>
      </p:sp>
      <p:sp>
        <p:nvSpPr>
          <p:cNvPr id="248849" name="Text Box 17"/>
          <p:cNvSpPr txBox="1">
            <a:spLocks noChangeArrowheads="1"/>
          </p:cNvSpPr>
          <p:nvPr/>
        </p:nvSpPr>
        <p:spPr bwMode="auto">
          <a:xfrm>
            <a:off x="3543300" y="43846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248850" name="Text Box 18"/>
          <p:cNvSpPr txBox="1">
            <a:spLocks noChangeArrowheads="1"/>
          </p:cNvSpPr>
          <p:nvPr/>
        </p:nvSpPr>
        <p:spPr bwMode="auto">
          <a:xfrm>
            <a:off x="-1208088" y="38814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248851" name="Text Box 19"/>
          <p:cNvSpPr txBox="1">
            <a:spLocks noChangeArrowheads="1"/>
          </p:cNvSpPr>
          <p:nvPr/>
        </p:nvSpPr>
        <p:spPr bwMode="auto">
          <a:xfrm>
            <a:off x="519113" y="5105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/>
          </a:p>
        </p:txBody>
      </p:sp>
      <p:sp>
        <p:nvSpPr>
          <p:cNvPr id="248852" name="Text Box 20"/>
          <p:cNvSpPr txBox="1">
            <a:spLocks noChangeArrowheads="1"/>
          </p:cNvSpPr>
          <p:nvPr/>
        </p:nvSpPr>
        <p:spPr bwMode="auto">
          <a:xfrm>
            <a:off x="468313" y="5013325"/>
            <a:ext cx="8424862" cy="1536700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ru-RU" dirty="0">
                <a:solidFill>
                  <a:srgbClr val="0000FF"/>
                </a:solidFill>
              </a:rPr>
              <a:t>Следственный комитет Российской Федерации (СК России)</a:t>
            </a:r>
            <a:r>
              <a:rPr lang="ru-RU" b="0" dirty="0">
                <a:solidFill>
                  <a:srgbClr val="0000FF"/>
                </a:solidFill>
              </a:rPr>
              <a:t> — следственный орган в России, образованный вместо Следственного комитета при прокуратуре Российской Федерации. Начал свою деятельность 15 января 2011 года. В настоящее время Следственный комитет Российской Федерации не входит ни в структуру какого-либо органа государственной власти, ни в какую-либо из ветвей государственной власти. </a:t>
            </a:r>
            <a:r>
              <a:rPr lang="ru-RU" dirty="0">
                <a:solidFill>
                  <a:srgbClr val="FF0000"/>
                </a:solidFill>
              </a:rPr>
              <a:t>Независимый следственный орган.</a:t>
            </a:r>
            <a:endParaRPr lang="ru-RU" b="0" dirty="0">
              <a:solidFill>
                <a:srgbClr val="FF0000"/>
              </a:solidFill>
            </a:endParaRPr>
          </a:p>
        </p:txBody>
      </p:sp>
      <p:pic>
        <p:nvPicPr>
          <p:cNvPr id="248853" name="Picture 21" descr="Investigative Committee Russia Emble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836613"/>
            <a:ext cx="1150938" cy="1368425"/>
          </a:xfrm>
          <a:prstGeom prst="rect">
            <a:avLst/>
          </a:prstGeom>
          <a:noFill/>
        </p:spPr>
      </p:pic>
      <p:sp>
        <p:nvSpPr>
          <p:cNvPr id="248854" name="Line 22"/>
          <p:cNvSpPr>
            <a:spLocks noChangeShapeType="1"/>
          </p:cNvSpPr>
          <p:nvPr/>
        </p:nvSpPr>
        <p:spPr bwMode="auto">
          <a:xfrm>
            <a:off x="4643438" y="2924175"/>
            <a:ext cx="0" cy="2889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1907704" y="1340768"/>
            <a:ext cx="7236296" cy="1224136"/>
          </a:xfrm>
        </p:spPr>
        <p:txBody>
          <a:bodyPr/>
          <a:lstStyle/>
          <a:p>
            <a:pPr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Министерство юстиции Российской Федерации (Минюст России)</a:t>
            </a:r>
            <a:r>
              <a:rPr lang="ru-RU" sz="1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 — федеральное министерство, проводящее государственную политику и осуществляющее управление в сфере юстиции, а также координирующее деятельность в этой сфере иных федеральных органов исполнительной власти.</a:t>
            </a:r>
            <a:r>
              <a:rPr lang="ru-RU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49859" name="Rectangle 3"/>
          <p:cNvSpPr>
            <a:spLocks noChangeArrowheads="1"/>
          </p:cNvSpPr>
          <p:nvPr/>
        </p:nvSpPr>
        <p:spPr bwMode="auto">
          <a:xfrm>
            <a:off x="684213" y="333375"/>
            <a:ext cx="7772400" cy="57467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762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b"/>
          <a:lstStyle/>
          <a:p>
            <a:pPr>
              <a:lnSpc>
                <a:spcPct val="75000"/>
              </a:lnSpc>
            </a:pPr>
            <a:r>
              <a:rPr lang="ru-RU" sz="2800" b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другие правоохранительные органы РФ</a:t>
            </a:r>
          </a:p>
        </p:txBody>
      </p:sp>
      <p:pic>
        <p:nvPicPr>
          <p:cNvPr id="249860" name="Picture 4" descr="Минюст.Эмблема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1714500" cy="1781175"/>
          </a:xfrm>
          <a:prstGeom prst="rect">
            <a:avLst/>
          </a:prstGeom>
          <a:noFill/>
        </p:spPr>
      </p:pic>
      <p:sp>
        <p:nvSpPr>
          <p:cNvPr id="249862" name="Text Box 6"/>
          <p:cNvSpPr txBox="1">
            <a:spLocks noChangeArrowheads="1"/>
          </p:cNvSpPr>
          <p:nvPr/>
        </p:nvSpPr>
        <p:spPr bwMode="auto">
          <a:xfrm>
            <a:off x="107504" y="2564904"/>
            <a:ext cx="8928991" cy="366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buFontTx/>
              <a:buChar char="•"/>
            </a:pPr>
            <a:r>
              <a:rPr lang="ru-RU" dirty="0">
                <a:solidFill>
                  <a:srgbClr val="0000FF"/>
                </a:solidFill>
              </a:rPr>
              <a:t>исполнения уголовных наказаний;</a:t>
            </a:r>
          </a:p>
          <a:p>
            <a:pPr>
              <a:lnSpc>
                <a:spcPct val="75000"/>
              </a:lnSpc>
              <a:buFontTx/>
              <a:buChar char="•"/>
            </a:pPr>
            <a:r>
              <a:rPr lang="ru-RU" dirty="0">
                <a:solidFill>
                  <a:srgbClr val="0000FF"/>
                </a:solidFill>
              </a:rPr>
              <a:t>регистрации некоммерческих организаций, включая отделения международных организаций и иностранных некоммерческих неправительственных организаций, общественных объединений, политических партий и религиозных организаций, а также предоставление информации о них;</a:t>
            </a:r>
          </a:p>
          <a:p>
            <a:pPr>
              <a:lnSpc>
                <a:spcPct val="75000"/>
              </a:lnSpc>
              <a:buFontTx/>
              <a:buChar char="•"/>
            </a:pPr>
            <a:r>
              <a:rPr lang="ru-RU" dirty="0">
                <a:solidFill>
                  <a:srgbClr val="0000FF"/>
                </a:solidFill>
              </a:rPr>
              <a:t>адвокатуры и адвокатской деятельности;</a:t>
            </a:r>
          </a:p>
          <a:p>
            <a:pPr>
              <a:lnSpc>
                <a:spcPct val="75000"/>
              </a:lnSpc>
              <a:buFontTx/>
              <a:buChar char="•"/>
            </a:pPr>
            <a:r>
              <a:rPr lang="ru-RU" dirty="0">
                <a:solidFill>
                  <a:srgbClr val="0000FF"/>
                </a:solidFill>
              </a:rPr>
              <a:t>нотариата и нотариальной деятельности;</a:t>
            </a:r>
          </a:p>
          <a:p>
            <a:pPr>
              <a:lnSpc>
                <a:spcPct val="75000"/>
              </a:lnSpc>
              <a:buFontTx/>
              <a:buChar char="•"/>
            </a:pPr>
            <a:r>
              <a:rPr lang="ru-RU" dirty="0">
                <a:solidFill>
                  <a:srgbClr val="0000FF"/>
                </a:solidFill>
              </a:rPr>
              <a:t>государственной регистрации актов гражданского состояния;</a:t>
            </a:r>
          </a:p>
          <a:p>
            <a:pPr>
              <a:lnSpc>
                <a:spcPct val="75000"/>
              </a:lnSpc>
              <a:buFontTx/>
              <a:buChar char="•"/>
            </a:pPr>
            <a:r>
              <a:rPr lang="ru-RU" dirty="0">
                <a:solidFill>
                  <a:srgbClr val="0000FF"/>
                </a:solidFill>
              </a:rPr>
              <a:t>легализации и </a:t>
            </a:r>
            <a:r>
              <a:rPr lang="ru-RU" dirty="0" err="1">
                <a:solidFill>
                  <a:srgbClr val="0000FF"/>
                </a:solidFill>
              </a:rPr>
              <a:t>апостиля</a:t>
            </a:r>
            <a:r>
              <a:rPr lang="ru-RU" dirty="0">
                <a:solidFill>
                  <a:srgbClr val="0000FF"/>
                </a:solidFill>
              </a:rPr>
              <a:t>;</a:t>
            </a:r>
          </a:p>
          <a:p>
            <a:pPr>
              <a:lnSpc>
                <a:spcPct val="75000"/>
              </a:lnSpc>
              <a:buFontTx/>
              <a:buChar char="•"/>
            </a:pPr>
            <a:r>
              <a:rPr lang="ru-RU" dirty="0">
                <a:solidFill>
                  <a:srgbClr val="0000FF"/>
                </a:solidFill>
              </a:rPr>
              <a:t>обеспечения установленного порядка деятельности судов и исполнения судебных актов и актов других органов;</a:t>
            </a:r>
          </a:p>
          <a:p>
            <a:pPr>
              <a:lnSpc>
                <a:spcPct val="75000"/>
              </a:lnSpc>
              <a:buFontTx/>
              <a:buChar char="•"/>
            </a:pPr>
            <a:r>
              <a:rPr lang="ru-RU" dirty="0">
                <a:solidFill>
                  <a:srgbClr val="0000FF"/>
                </a:solidFill>
              </a:rPr>
              <a:t>оказания бесплатной юридической помощи и правового просвещения населения;</a:t>
            </a:r>
          </a:p>
          <a:p>
            <a:pPr>
              <a:lnSpc>
                <a:spcPct val="75000"/>
              </a:lnSpc>
              <a:buFontTx/>
              <a:buChar char="•"/>
            </a:pPr>
            <a:r>
              <a:rPr lang="ru-RU" dirty="0">
                <a:solidFill>
                  <a:srgbClr val="0000FF"/>
                </a:solidFill>
              </a:rPr>
              <a:t>противодействие коррупции;</a:t>
            </a:r>
          </a:p>
          <a:p>
            <a:pPr lvl="1">
              <a:lnSpc>
                <a:spcPct val="75000"/>
              </a:lnSpc>
            </a:pPr>
            <a:r>
              <a:rPr lang="ru-RU" dirty="0" err="1">
                <a:solidFill>
                  <a:srgbClr val="0000FF"/>
                </a:solidFill>
              </a:rPr>
              <a:t>Антикоррупционная</a:t>
            </a:r>
            <a:r>
              <a:rPr lang="ru-RU" dirty="0">
                <a:solidFill>
                  <a:srgbClr val="0000FF"/>
                </a:solidFill>
              </a:rPr>
              <a:t> экспертиза законопроектов с 2010 г. осуществляется аккредитованными экспертами.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54087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sz="2800">
                <a:solidFill>
                  <a:srgbClr val="FFFF00"/>
                </a:solidFill>
              </a:rPr>
              <a:t>С </a:t>
            </a:r>
            <a:r>
              <a:rPr lang="ru-RU" sz="3200">
                <a:solidFill>
                  <a:srgbClr val="FFFF00"/>
                </a:solidFill>
              </a:rPr>
              <a:t>действием правоохранительных органов связаны: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12875"/>
            <a:ext cx="6697662" cy="511175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FF0000"/>
                </a:solidFill>
              </a:rPr>
              <a:t>Адвокатура. </a:t>
            </a:r>
            <a:r>
              <a:rPr lang="ru-RU" sz="2400" dirty="0">
                <a:solidFill>
                  <a:srgbClr val="0000FF"/>
                </a:solidFill>
              </a:rPr>
              <a:t>Адвокат обеспечивает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2400" dirty="0">
                <a:solidFill>
                  <a:srgbClr val="0000FF"/>
                </a:solidFill>
              </a:rPr>
              <a:t>	права подсудимого в суде, </a:t>
            </a:r>
            <a:r>
              <a:rPr lang="ru-RU" sz="2400" b="1" dirty="0">
                <a:solidFill>
                  <a:srgbClr val="0000FF"/>
                </a:solidFill>
              </a:rPr>
              <a:t>оказывает населению юридическую помощь</a:t>
            </a:r>
            <a:r>
              <a:rPr lang="ru-RU" sz="2400" dirty="0">
                <a:solidFill>
                  <a:srgbClr val="0000FF"/>
                </a:solidFill>
              </a:rPr>
              <a:t>. 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FF0000"/>
                </a:solidFill>
              </a:rPr>
              <a:t>Нотариат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2400" dirty="0">
                <a:solidFill>
                  <a:srgbClr val="0000FF"/>
                </a:solidFill>
              </a:rPr>
              <a:t>Нотариус помогает составлять различные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2400" dirty="0">
                <a:solidFill>
                  <a:srgbClr val="0000FF"/>
                </a:solidFill>
              </a:rPr>
              <a:t>документы, удостоверяет завещания, сделки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2400" dirty="0">
                <a:solidFill>
                  <a:srgbClr val="0000FF"/>
                </a:solidFill>
              </a:rPr>
              <a:t>с недвижимостью, свидетельствует верность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2400" dirty="0">
                <a:solidFill>
                  <a:srgbClr val="0000FF"/>
                </a:solidFill>
              </a:rPr>
              <a:t>подписей и копий документов, выписок из них, т.е. закрепляет определенные гражданские права конкретного человека и предупреждает возможность их нарушения в дальнейшем, </a:t>
            </a:r>
            <a:r>
              <a:rPr lang="ru-RU" sz="2400" b="1" dirty="0">
                <a:solidFill>
                  <a:srgbClr val="0000FF"/>
                </a:solidFill>
              </a:rPr>
              <a:t>оказывает населению юридическую помощь</a:t>
            </a:r>
            <a:r>
              <a:rPr lang="ru-RU" sz="2400" dirty="0">
                <a:solidFill>
                  <a:srgbClr val="0000FF"/>
                </a:solidFill>
              </a:rPr>
              <a:t>..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FF0000"/>
                </a:solidFill>
              </a:rPr>
              <a:t>Частная детективная и охранная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2400" b="1" dirty="0">
                <a:solidFill>
                  <a:srgbClr val="FF0000"/>
                </a:solidFill>
              </a:rPr>
              <a:t>	деятельность</a:t>
            </a:r>
            <a:r>
              <a:rPr lang="ru-RU" sz="2400" b="1" dirty="0">
                <a:solidFill>
                  <a:srgbClr val="0000FF"/>
                </a:solidFill>
              </a:rPr>
              <a:t>. </a:t>
            </a:r>
            <a:r>
              <a:rPr lang="ru-RU" sz="2400" dirty="0">
                <a:solidFill>
                  <a:srgbClr val="0000FF"/>
                </a:solidFill>
              </a:rPr>
              <a:t>Платная охрана жизни, здоровья, имущества физических и юридических лиц.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416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950" y="5084763"/>
            <a:ext cx="1804988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1671" name="Picture 7" descr="gerbas"/>
          <p:cNvPicPr>
            <a:picLocks noChangeAspect="1" noChangeArrowheads="1"/>
          </p:cNvPicPr>
          <p:nvPr/>
        </p:nvPicPr>
        <p:blipFill>
          <a:blip r:embed="rId3" cstate="print"/>
          <a:srcRect l="4221" t="5139" r="4803" b="7970"/>
          <a:stretch>
            <a:fillRect/>
          </a:stretch>
        </p:blipFill>
        <p:spPr bwMode="auto">
          <a:xfrm>
            <a:off x="6659563" y="765175"/>
            <a:ext cx="1728787" cy="1701800"/>
          </a:xfrm>
          <a:prstGeom prst="rect">
            <a:avLst/>
          </a:prstGeom>
          <a:noFill/>
        </p:spPr>
      </p:pic>
      <p:pic>
        <p:nvPicPr>
          <p:cNvPr id="241672" name="Picture 8" descr="dd7098e126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488" y="2636838"/>
            <a:ext cx="1471612" cy="208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rgbClr val="FF0000"/>
            </a:outerShdw>
          </a:effectLst>
        </p:spPr>
        <p:txBody>
          <a:bodyPr/>
          <a:lstStyle/>
          <a:p>
            <a:r>
              <a:rPr lang="ru-RU" sz="5400">
                <a:solidFill>
                  <a:srgbClr val="FFFF00"/>
                </a:solidFill>
                <a:latin typeface="Monotype Corsiva" pitchFamily="66" charset="0"/>
              </a:rPr>
              <a:t>Судебный процесс</a:t>
            </a:r>
          </a:p>
        </p:txBody>
      </p:sp>
      <p:pic>
        <p:nvPicPr>
          <p:cNvPr id="2519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96975"/>
            <a:ext cx="2220912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1909" name="Text Box 5"/>
          <p:cNvSpPr txBox="1">
            <a:spLocks noChangeArrowheads="1"/>
          </p:cNvSpPr>
          <p:nvPr/>
        </p:nvSpPr>
        <p:spPr bwMode="auto">
          <a:xfrm>
            <a:off x="179388" y="5805488"/>
            <a:ext cx="2232025" cy="749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>
                <a:solidFill>
                  <a:schemeClr val="tx2"/>
                </a:solidFill>
                <a:latin typeface="Times New Roman" pitchFamily="18" charset="0"/>
              </a:rPr>
              <a:t>Статуя богини правосудия Фемиды</a:t>
            </a:r>
          </a:p>
        </p:txBody>
      </p:sp>
      <p:pic>
        <p:nvPicPr>
          <p:cNvPr id="2519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5805264"/>
            <a:ext cx="612068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1912" name="Picture 8" descr="Основные принципы российского судопроизводства. Законность. Осуществление правосудия только судом. Равенство всех участников судебного процесса перед законом и судом. Независимость судей и подчинение их только закону. Обеспечение доказанности вины. Состязательность сторон и свобода в предоставлении ими суду своих доказательств и в доказывании перед судом их убедительности. Поддержание государственого обвинения в суде прокурором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1196975"/>
            <a:ext cx="6119812" cy="4591050"/>
          </a:xfrm>
          <a:prstGeom prst="rect">
            <a:avLst/>
          </a:prstGeom>
          <a:noFill/>
        </p:spPr>
      </p:pic>
      <p:sp>
        <p:nvSpPr>
          <p:cNvPr id="251913" name="Text Box 9"/>
          <p:cNvSpPr txBox="1">
            <a:spLocks noChangeArrowheads="1"/>
          </p:cNvSpPr>
          <p:nvPr/>
        </p:nvSpPr>
        <p:spPr bwMode="auto">
          <a:xfrm>
            <a:off x="5292080" y="260648"/>
            <a:ext cx="385192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chemeClr val="tx2"/>
                </a:solidFill>
              </a:rPr>
              <a:t>презумпция</a:t>
            </a:r>
            <a:r>
              <a:rPr lang="ru-RU" sz="2000" b="0" dirty="0">
                <a:solidFill>
                  <a:schemeClr val="tx2"/>
                </a:solidFill>
              </a:rPr>
              <a:t> </a:t>
            </a:r>
            <a:r>
              <a:rPr lang="ru-RU" sz="2000" dirty="0">
                <a:solidFill>
                  <a:schemeClr val="tx2"/>
                </a:solidFill>
              </a:rPr>
              <a:t>невиновности</a:t>
            </a:r>
            <a:r>
              <a:rPr lang="ru-RU" sz="2000" b="0" dirty="0">
                <a:solidFill>
                  <a:schemeClr val="tx2"/>
                </a:solidFill>
              </a:rPr>
              <a:t>: «</a:t>
            </a:r>
            <a:r>
              <a:rPr lang="ru-RU" sz="2000" dirty="0">
                <a:solidFill>
                  <a:srgbClr val="FF0000"/>
                </a:solidFill>
              </a:rPr>
              <a:t>Обвиняемый не виновен, пока не доказано обратное</a:t>
            </a:r>
            <a:r>
              <a:rPr lang="ru-RU" sz="2000" b="0" dirty="0">
                <a:solidFill>
                  <a:schemeClr val="tx2"/>
                </a:solidFill>
              </a:rPr>
              <a:t>».</a:t>
            </a:r>
            <a:r>
              <a:rPr lang="ru-RU" sz="2000" dirty="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0" y="3213100"/>
            <a:ext cx="2555875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0">
                <a:solidFill>
                  <a:srgbClr val="0000FF"/>
                </a:solidFill>
                <a:latin typeface="Tahoma" pitchFamily="34" charset="0"/>
              </a:rPr>
              <a:t>Полиция в РФ </a:t>
            </a:r>
          </a:p>
          <a:p>
            <a:pPr>
              <a:lnSpc>
                <a:spcPct val="80000"/>
              </a:lnSpc>
            </a:pPr>
            <a:r>
              <a:rPr lang="ru-RU" sz="2400" b="0">
                <a:solidFill>
                  <a:srgbClr val="0000FF"/>
                </a:solidFill>
                <a:latin typeface="Tahoma" pitchFamily="34" charset="0"/>
              </a:rPr>
              <a:t>подразделяется </a:t>
            </a:r>
          </a:p>
          <a:p>
            <a:pPr>
              <a:lnSpc>
                <a:spcPct val="80000"/>
              </a:lnSpc>
            </a:pPr>
            <a:r>
              <a:rPr lang="ru-RU" sz="2400" b="0">
                <a:solidFill>
                  <a:srgbClr val="0000FF"/>
                </a:solidFill>
                <a:latin typeface="Tahoma" pitchFamily="34" charset="0"/>
              </a:rPr>
              <a:t>на полицию криминальную </a:t>
            </a:r>
          </a:p>
          <a:p>
            <a:pPr>
              <a:lnSpc>
                <a:spcPct val="80000"/>
              </a:lnSpc>
            </a:pPr>
            <a:r>
              <a:rPr lang="ru-RU" sz="2400" b="0">
                <a:solidFill>
                  <a:srgbClr val="0000FF"/>
                </a:solidFill>
                <a:latin typeface="Tahoma" pitchFamily="34" charset="0"/>
              </a:rPr>
              <a:t>и</a:t>
            </a:r>
          </a:p>
          <a:p>
            <a:pPr>
              <a:lnSpc>
                <a:spcPct val="80000"/>
              </a:lnSpc>
            </a:pPr>
            <a:r>
              <a:rPr lang="ru-RU" sz="2400" b="0">
                <a:solidFill>
                  <a:srgbClr val="0000FF"/>
                </a:solidFill>
                <a:latin typeface="Tahoma" pitchFamily="34" charset="0"/>
              </a:rPr>
              <a:t>общественной </a:t>
            </a:r>
          </a:p>
          <a:p>
            <a:pPr>
              <a:lnSpc>
                <a:spcPct val="80000"/>
              </a:lnSpc>
            </a:pPr>
            <a:r>
              <a:rPr lang="ru-RU" sz="2400" b="0">
                <a:solidFill>
                  <a:srgbClr val="0000FF"/>
                </a:solidFill>
                <a:latin typeface="Tahoma" pitchFamily="34" charset="0"/>
              </a:rPr>
              <a:t>безопасности.</a:t>
            </a:r>
          </a:p>
        </p:txBody>
      </p:sp>
      <p:pic>
        <p:nvPicPr>
          <p:cNvPr id="242694" name="Picture 6" descr="af2c7b2d19dda472b398ceccc87c47f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2117725" cy="3006725"/>
          </a:xfrm>
          <a:prstGeom prst="rect">
            <a:avLst/>
          </a:prstGeom>
          <a:noFill/>
        </p:spPr>
      </p:pic>
      <p:sp>
        <p:nvSpPr>
          <p:cNvPr id="242696" name="Text Box 8"/>
          <p:cNvSpPr txBox="1">
            <a:spLocks noChangeArrowheads="1"/>
          </p:cNvSpPr>
          <p:nvPr/>
        </p:nvSpPr>
        <p:spPr bwMode="auto">
          <a:xfrm>
            <a:off x="2124075" y="188913"/>
            <a:ext cx="70199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  <p:txBody>
          <a:bodyPr>
            <a:spAutoFit/>
          </a:bodyPr>
          <a:lstStyle/>
          <a:p>
            <a:pPr>
              <a:lnSpc>
                <a:spcPct val="75000"/>
              </a:lnSpc>
              <a:buFont typeface="Arial" charset="0"/>
              <a:buChar char="•"/>
            </a:pPr>
            <a:r>
              <a:rPr lang="ru-RU">
                <a:solidFill>
                  <a:srgbClr val="FFFF00"/>
                </a:solidFill>
              </a:rPr>
              <a:t> Полиция предназначена для защиты жизни, здоровья, прав и свобод граждан Российской Федерации, иностранных граждан, лиц без гражданства; для противодействия преступности, охраны общественного порядка, собственности и для обеспечения общественной безопасности.</a:t>
            </a:r>
          </a:p>
        </p:txBody>
      </p:sp>
      <p:sp>
        <p:nvSpPr>
          <p:cNvPr id="242697" name="Text Box 9"/>
          <p:cNvSpPr txBox="1">
            <a:spLocks noChangeArrowheads="1"/>
          </p:cNvSpPr>
          <p:nvPr/>
        </p:nvSpPr>
        <p:spPr bwMode="auto">
          <a:xfrm>
            <a:off x="2195513" y="1484313"/>
            <a:ext cx="6948487" cy="5349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>
                <a:solidFill>
                  <a:srgbClr val="0000FF"/>
                </a:solidFill>
              </a:rPr>
              <a:t>В структуру центрального аппарата МВД России входят следующие подразделения полиции:</a:t>
            </a:r>
          </a:p>
          <a:p>
            <a:pPr>
              <a:lnSpc>
                <a:spcPct val="80000"/>
              </a:lnSpc>
            </a:pPr>
            <a:r>
              <a:rPr lang="ru-RU" b="0">
                <a:solidFill>
                  <a:schemeClr val="tx2"/>
                </a:solidFill>
              </a:rPr>
              <a:t>Главное управление вневедомственной охраны.</a:t>
            </a:r>
          </a:p>
          <a:p>
            <a:pPr>
              <a:lnSpc>
                <a:spcPct val="80000"/>
              </a:lnSpc>
            </a:pPr>
            <a:r>
              <a:rPr lang="ru-RU" b="0">
                <a:solidFill>
                  <a:schemeClr val="tx2"/>
                </a:solidFill>
              </a:rPr>
              <a:t>Главное управление по обеспечению безопасности дорожного движения</a:t>
            </a:r>
          </a:p>
          <a:p>
            <a:pPr>
              <a:lnSpc>
                <a:spcPct val="80000"/>
              </a:lnSpc>
            </a:pPr>
            <a:r>
              <a:rPr lang="ru-RU" b="0">
                <a:solidFill>
                  <a:schemeClr val="tx2"/>
                </a:solidFill>
              </a:rPr>
              <a:t>Главное управление по обеспечению охраны общественного порядка и координации взаимодействия с органами исполнительной власти субъектов Российской Федерации.</a:t>
            </a:r>
          </a:p>
          <a:p>
            <a:pPr>
              <a:lnSpc>
                <a:spcPct val="80000"/>
              </a:lnSpc>
            </a:pPr>
            <a:r>
              <a:rPr lang="ru-RU" b="0">
                <a:solidFill>
                  <a:schemeClr val="tx2"/>
                </a:solidFill>
              </a:rPr>
              <a:t>Главное управление по противодействию экстремизму</a:t>
            </a:r>
          </a:p>
          <a:p>
            <a:pPr>
              <a:lnSpc>
                <a:spcPct val="80000"/>
              </a:lnSpc>
            </a:pPr>
            <a:r>
              <a:rPr lang="ru-RU" b="0">
                <a:solidFill>
                  <a:schemeClr val="tx2"/>
                </a:solidFill>
              </a:rPr>
              <a:t>Главное управление собственной безопасности.</a:t>
            </a:r>
          </a:p>
          <a:p>
            <a:pPr>
              <a:lnSpc>
                <a:spcPct val="80000"/>
              </a:lnSpc>
            </a:pPr>
            <a:r>
              <a:rPr lang="ru-RU" b="0">
                <a:solidFill>
                  <a:schemeClr val="tx2"/>
                </a:solidFill>
              </a:rPr>
              <a:t>Главное управление на транспорте.</a:t>
            </a:r>
          </a:p>
          <a:p>
            <a:pPr>
              <a:lnSpc>
                <a:spcPct val="80000"/>
              </a:lnSpc>
            </a:pPr>
            <a:r>
              <a:rPr lang="ru-RU" b="0">
                <a:solidFill>
                  <a:schemeClr val="tx2"/>
                </a:solidFill>
              </a:rPr>
              <a:t>Главное управление уголовного розыска.</a:t>
            </a:r>
          </a:p>
          <a:p>
            <a:pPr>
              <a:lnSpc>
                <a:spcPct val="80000"/>
              </a:lnSpc>
            </a:pPr>
            <a:r>
              <a:rPr lang="ru-RU" b="0">
                <a:solidFill>
                  <a:schemeClr val="tx2"/>
                </a:solidFill>
              </a:rPr>
              <a:t>Главное управление экономической безопасности и противодействия коррупции.</a:t>
            </a:r>
          </a:p>
          <a:p>
            <a:pPr>
              <a:lnSpc>
                <a:spcPct val="80000"/>
              </a:lnSpc>
            </a:pPr>
            <a:r>
              <a:rPr lang="ru-RU" b="0">
                <a:solidFill>
                  <a:schemeClr val="tx2"/>
                </a:solidFill>
              </a:rPr>
              <a:t>Национальное центральное бюро Интерпола.</a:t>
            </a:r>
          </a:p>
          <a:p>
            <a:pPr>
              <a:lnSpc>
                <a:spcPct val="80000"/>
              </a:lnSpc>
            </a:pPr>
            <a:r>
              <a:rPr lang="ru-RU" b="0">
                <a:solidFill>
                  <a:schemeClr val="tx2"/>
                </a:solidFill>
              </a:rPr>
              <a:t>Оперативное управление.</a:t>
            </a:r>
          </a:p>
          <a:p>
            <a:pPr>
              <a:lnSpc>
                <a:spcPct val="80000"/>
              </a:lnSpc>
            </a:pPr>
            <a:r>
              <a:rPr lang="ru-RU" b="0">
                <a:solidFill>
                  <a:schemeClr val="tx2"/>
                </a:solidFill>
              </a:rPr>
              <a:t>Управление по обеспечению безопасности лиц, подлежащих государственной защите.</a:t>
            </a:r>
          </a:p>
          <a:p>
            <a:pPr>
              <a:lnSpc>
                <a:spcPct val="80000"/>
              </a:lnSpc>
            </a:pPr>
            <a:r>
              <a:rPr lang="ru-RU" b="0">
                <a:solidFill>
                  <a:schemeClr val="tx2"/>
                </a:solidFill>
              </a:rPr>
              <a:t>Управление по обеспечению деятельности подразделений специального назначения и авиации.</a:t>
            </a:r>
          </a:p>
          <a:p>
            <a:pPr>
              <a:lnSpc>
                <a:spcPct val="80000"/>
              </a:lnSpc>
            </a:pPr>
            <a:r>
              <a:rPr lang="ru-RU" b="0">
                <a:solidFill>
                  <a:schemeClr val="tx2"/>
                </a:solidFill>
              </a:rPr>
              <a:t>Управление по обеспечению безопасности крупных международных и массовых спортивных мероприятий.</a:t>
            </a:r>
          </a:p>
          <a:p>
            <a:pPr>
              <a:lnSpc>
                <a:spcPct val="80000"/>
              </a:lnSpc>
            </a:pPr>
            <a:r>
              <a:rPr lang="ru-RU" b="0">
                <a:solidFill>
                  <a:schemeClr val="tx2"/>
                </a:solidFill>
              </a:rPr>
              <a:t>Управление оперативно-розыскной информации.</a:t>
            </a:r>
          </a:p>
          <a:p>
            <a:pPr>
              <a:lnSpc>
                <a:spcPct val="80000"/>
              </a:lnSpc>
            </a:pPr>
            <a:r>
              <a:rPr lang="ru-RU" b="0">
                <a:solidFill>
                  <a:schemeClr val="tx2"/>
                </a:solidFill>
              </a:rPr>
              <a:t>Управление по организации дознания.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хема 4"/>
          <p:cNvPicPr>
            <a:picLocks noGrp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333375"/>
            <a:ext cx="7451725" cy="6335713"/>
          </a:xfrm>
          <a:noFill/>
          <a:ln/>
        </p:spPr>
      </p:pic>
      <p:sp>
        <p:nvSpPr>
          <p:cNvPr id="243715" name="TextBox 6"/>
          <p:cNvSpPr txBox="1">
            <a:spLocks noChangeArrowheads="1"/>
          </p:cNvSpPr>
          <p:nvPr/>
        </p:nvSpPr>
        <p:spPr bwMode="auto">
          <a:xfrm>
            <a:off x="1979613" y="5589588"/>
            <a:ext cx="5083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0000"/>
                </a:solidFill>
                <a:latin typeface="Trebuchet MS" pitchFamily="34" charset="0"/>
              </a:rPr>
              <a:t>Задачи криминальной полиции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43000"/>
          </a:xfrm>
          <a:effectLst>
            <a:outerShdw dist="35921" dir="2700000" algn="ctr" rotWithShape="0">
              <a:srgbClr val="FF0000"/>
            </a:outerShdw>
          </a:effectLst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sz="3700">
                <a:solidFill>
                  <a:srgbClr val="FFFF00"/>
                </a:solidFill>
              </a:rPr>
              <a:t>Основные задачи полиции общественной безопасности</a:t>
            </a:r>
            <a:endParaRPr lang="ru-RU" sz="3600">
              <a:solidFill>
                <a:srgbClr val="FFFF00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49169" y="1700808"/>
          <a:ext cx="5026887" cy="4582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474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725" y="1412875"/>
            <a:ext cx="1216025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474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475" y="5300663"/>
            <a:ext cx="1577975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474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213100"/>
            <a:ext cx="11874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474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125" y="1412875"/>
            <a:ext cx="2365375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474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700213"/>
            <a:ext cx="106045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474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80288" y="4724400"/>
            <a:ext cx="141605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4746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8263" y="5040313"/>
            <a:ext cx="2087562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4747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80288" y="2781300"/>
            <a:ext cx="1374775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4748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4652963"/>
            <a:ext cx="107791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4749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19700" y="3321050"/>
            <a:ext cx="194468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1187624" y="141277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МОБ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9632" y="27809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КДН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31640" y="429309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ГИБДД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356100" y="3357563"/>
            <a:ext cx="4321175" cy="14398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>
                <a:solidFill>
                  <a:schemeClr val="tx2"/>
                </a:solidFill>
              </a:rPr>
              <a:t>Какие задачи решает подразделение и комиссия по делам несовершеннолетних?</a:t>
            </a:r>
          </a:p>
        </p:txBody>
      </p:sp>
      <p:pic>
        <p:nvPicPr>
          <p:cNvPr id="25602" name="Picture 2" descr="F:\миг\Untitled-Scanned-02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6100" y="260350"/>
            <a:ext cx="4572000" cy="3003550"/>
          </a:xfrm>
          <a:noFill/>
          <a:ln/>
        </p:spPr>
      </p:pic>
      <p:pic>
        <p:nvPicPr>
          <p:cNvPr id="26626" name="Picture 2" descr="F:\миг\Untitled-Scanned-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8913"/>
            <a:ext cx="38512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5" name="Rectangle 5"/>
          <p:cNvSpPr>
            <a:spLocks noChangeArrowheads="1"/>
          </p:cNvSpPr>
          <p:nvPr/>
        </p:nvSpPr>
        <p:spPr bwMode="auto">
          <a:xfrm>
            <a:off x="179388" y="3500438"/>
            <a:ext cx="399097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ru-RU" sz="2400">
                <a:solidFill>
                  <a:schemeClr val="tx2"/>
                </a:solidFill>
              </a:rPr>
              <a:t>Какие задачи решает МОБ? Какие службы и подразделения существуют в МОБ?</a:t>
            </a:r>
          </a:p>
        </p:txBody>
      </p:sp>
      <p:sp>
        <p:nvSpPr>
          <p:cNvPr id="245766" name="Text Box 6"/>
          <p:cNvSpPr txBox="1">
            <a:spLocks noChangeArrowheads="1"/>
          </p:cNvSpPr>
          <p:nvPr/>
        </p:nvSpPr>
        <p:spPr bwMode="auto">
          <a:xfrm>
            <a:off x="179388" y="4941888"/>
            <a:ext cx="8785225" cy="15525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>
                <a:solidFill>
                  <a:srgbClr val="FF0000"/>
                </a:solidFill>
              </a:rPr>
              <a:t>Основные принципы деятельности полиции: </a:t>
            </a:r>
            <a:r>
              <a:rPr lang="ru-RU" sz="2400">
                <a:solidFill>
                  <a:srgbClr val="0000FF"/>
                </a:solidFill>
              </a:rPr>
              <a:t>соблюдение и уважение прав и свобод человека и гражданина; законность; беспристрастность; открытость и публичность; общественное доверие и поддержка граждан</a:t>
            </a:r>
            <a:endParaRPr lang="ru-RU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3" name="Text Box 3"/>
          <p:cNvSpPr txBox="1">
            <a:spLocks noChangeArrowheads="1"/>
          </p:cNvSpPr>
          <p:nvPr/>
        </p:nvSpPr>
        <p:spPr bwMode="auto">
          <a:xfrm>
            <a:off x="323850" y="404813"/>
            <a:ext cx="633571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>
                <a:solidFill>
                  <a:srgbClr val="FFFF00"/>
                </a:solidFill>
              </a:rPr>
              <a:t>Как вести себя подростку в случае задержания?</a:t>
            </a:r>
          </a:p>
        </p:txBody>
      </p:sp>
      <p:pic>
        <p:nvPicPr>
          <p:cNvPr id="250885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412875"/>
            <a:ext cx="8713788" cy="46799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1925"/>
            <a:ext cx="8229600" cy="850900"/>
          </a:xfrm>
          <a:ln w="63500">
            <a:solidFill>
              <a:srgbClr val="CCFFCC"/>
            </a:solidFill>
          </a:ln>
          <a:effectLst>
            <a:outerShdw dist="35921" dir="2700000" algn="ctr" rotWithShape="0">
              <a:srgbClr val="FFFF00"/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4400" smtClean="0">
                <a:solidFill>
                  <a:srgbClr val="990000"/>
                </a:solidFill>
                <a:latin typeface="Comic Sans MS" pitchFamily="66" charset="0"/>
              </a:rPr>
              <a:t>Цели урока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340768"/>
            <a:ext cx="8964488" cy="4824536"/>
          </a:xfrm>
        </p:spPr>
        <p:txBody>
          <a:bodyPr/>
          <a:lstStyle/>
          <a:p>
            <a:pPr lvl="0"/>
            <a:r>
              <a:rPr lang="ru-RU" sz="1900" b="1" dirty="0" smtClean="0">
                <a:solidFill>
                  <a:srgbClr val="FF0000"/>
                </a:solidFill>
              </a:rPr>
              <a:t>Познакомить</a:t>
            </a:r>
            <a:r>
              <a:rPr lang="ru-RU" sz="1900" b="1" dirty="0" smtClean="0">
                <a:solidFill>
                  <a:srgbClr val="0000FF"/>
                </a:solidFill>
              </a:rPr>
              <a:t> учащихся со структурой правоохранительных органов.</a:t>
            </a:r>
          </a:p>
          <a:p>
            <a:pPr lvl="0"/>
            <a:r>
              <a:rPr lang="ru-RU" sz="1900" b="1" dirty="0" smtClean="0">
                <a:solidFill>
                  <a:srgbClr val="FF0000"/>
                </a:solidFill>
              </a:rPr>
              <a:t>Способствовать</a:t>
            </a:r>
            <a:r>
              <a:rPr lang="ru-RU" sz="1900" b="1" dirty="0" smtClean="0">
                <a:solidFill>
                  <a:srgbClr val="0000FF"/>
                </a:solidFill>
              </a:rPr>
              <a:t> формированию уважительного отно­шения к сотрудникам правоохранительных органов, непримиримого отношения к правонарушениям, активной позиции в социально-правовой сфере.</a:t>
            </a:r>
          </a:p>
          <a:p>
            <a:pPr lvl="0"/>
            <a:r>
              <a:rPr lang="ru-RU" sz="1900" b="1" dirty="0" smtClean="0">
                <a:solidFill>
                  <a:srgbClr val="FF0000"/>
                </a:solidFill>
              </a:rPr>
              <a:t>Научить определять </a:t>
            </a:r>
            <a:r>
              <a:rPr lang="ru-RU" sz="1900" b="1" dirty="0" smtClean="0">
                <a:solidFill>
                  <a:srgbClr val="0000FF"/>
                </a:solidFill>
              </a:rPr>
              <a:t>сферу деятельности правоохранительных органов, в том числе судебной системы; исследовать несложные практические ситуации, связанные с деятельностью правоохранительных органов.</a:t>
            </a:r>
          </a:p>
          <a:p>
            <a:pPr lvl="0"/>
            <a:r>
              <a:rPr lang="ru-RU" sz="1900" b="1" dirty="0" smtClean="0">
                <a:solidFill>
                  <a:srgbClr val="FF0000"/>
                </a:solidFill>
              </a:rPr>
              <a:t>Способствовать формированию </a:t>
            </a:r>
            <a:r>
              <a:rPr lang="ru-RU" sz="1900" b="1" dirty="0" smtClean="0">
                <a:solidFill>
                  <a:srgbClr val="0000FF"/>
                </a:solidFill>
              </a:rPr>
              <a:t>у учащихся заинтересованности не только в личном успехе, но и в благополучии и процветании своей страны.</a:t>
            </a:r>
          </a:p>
          <a:p>
            <a:pPr lvl="0"/>
            <a:r>
              <a:rPr lang="ru-RU" sz="1900" b="1" dirty="0" smtClean="0">
                <a:solidFill>
                  <a:srgbClr val="FF0000"/>
                </a:solidFill>
              </a:rPr>
              <a:t>Создать условия </a:t>
            </a:r>
            <a:r>
              <a:rPr lang="ru-RU" sz="1900" b="1" dirty="0" smtClean="0">
                <a:solidFill>
                  <a:srgbClr val="0000FF"/>
                </a:solidFill>
              </a:rPr>
              <a:t>для развития у учащихся следующих универсальных учебных действий: поиск, структурирование информации; работа с текстом.</a:t>
            </a:r>
            <a:endParaRPr lang="ru-RU" sz="19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71" name="Text Box 15"/>
          <p:cNvSpPr txBox="1">
            <a:spLocks noChangeArrowheads="1"/>
          </p:cNvSpPr>
          <p:nvPr/>
        </p:nvSpPr>
        <p:spPr bwMode="auto">
          <a:xfrm>
            <a:off x="323850" y="404813"/>
            <a:ext cx="6335713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>
                <a:solidFill>
                  <a:srgbClr val="FFFF00"/>
                </a:solidFill>
              </a:rPr>
              <a:t>ВЫВОДЫ:</a:t>
            </a:r>
          </a:p>
        </p:txBody>
      </p:sp>
      <p:pic>
        <p:nvPicPr>
          <p:cNvPr id="198673" name="Picture 1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341438"/>
            <a:ext cx="8713788" cy="47704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179388" y="476250"/>
            <a:ext cx="6697662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>
                <a:solidFill>
                  <a:srgbClr val="FFFF00"/>
                </a:solidFill>
              </a:rPr>
              <a:t>Контрольные вопросы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475252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00FF"/>
                </a:solidFill>
              </a:rPr>
              <a:t>Какие задачи стоят перед правоохранительными  органами?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00FF"/>
                </a:solidFill>
              </a:rPr>
              <a:t>Какие органы относят к правоохранительным?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00FF"/>
                </a:solidFill>
              </a:rPr>
              <a:t>Какие вопросы решает суд?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00FF"/>
                </a:solidFill>
              </a:rPr>
              <a:t>Каковы основные направления деятельности полиции?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00FF"/>
                </a:solidFill>
              </a:rPr>
              <a:t>На основе каких принципов полиция осуществляет свою деятельность?</a:t>
            </a:r>
            <a:endParaRPr lang="ru-RU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923928" y="188640"/>
            <a:ext cx="5112420" cy="576262"/>
          </a:xfrm>
          <a:prstGeom prst="rect">
            <a:avLst/>
          </a:prstGeom>
          <a:solidFill>
            <a:srgbClr val="99FFCC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Терминбой</a:t>
            </a:r>
          </a:p>
        </p:txBody>
      </p:sp>
      <p:sp>
        <p:nvSpPr>
          <p:cNvPr id="2" name="Прямоугольник 2"/>
          <p:cNvSpPr/>
          <p:nvPr/>
        </p:nvSpPr>
        <p:spPr>
          <a:xfrm>
            <a:off x="270495" y="1137436"/>
            <a:ext cx="2304257" cy="76751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>
                <a:solidFill>
                  <a:srgbClr val="0000FF"/>
                </a:solidFill>
                <a:latin typeface="Arial" charset="0"/>
              </a:rPr>
              <a:t>прокуратура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2843213" y="1268413"/>
            <a:ext cx="865187" cy="484187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51275" y="836613"/>
            <a:ext cx="4968875" cy="107950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 sz="2000">
                <a:solidFill>
                  <a:schemeClr val="tx2"/>
                </a:solidFill>
                <a:latin typeface="Arial" charset="0"/>
              </a:rPr>
              <a:t>осуществляет надзор за соблюдением законов, представляет интересы государства в судебном процессе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0495" y="2288469"/>
            <a:ext cx="2304257" cy="76905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>
                <a:solidFill>
                  <a:srgbClr val="0000FF"/>
                </a:solidFill>
                <a:latin typeface="Arial" charset="0"/>
              </a:rPr>
              <a:t>суд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2843213" y="2349500"/>
            <a:ext cx="865187" cy="485775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24300" y="2133600"/>
            <a:ext cx="4895850" cy="86360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 sz="2000">
                <a:solidFill>
                  <a:schemeClr val="tx2"/>
                </a:solidFill>
                <a:latin typeface="Arial" charset="0"/>
              </a:rPr>
              <a:t>осуществляют правосудие и обеспечивают законность в обществе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0495" y="3366598"/>
            <a:ext cx="2304257" cy="77273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sz="2400">
                <a:solidFill>
                  <a:srgbClr val="0000FF"/>
                </a:solidFill>
                <a:latin typeface="Arial" charset="0"/>
              </a:rPr>
              <a:t>полиция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2843213" y="3429000"/>
            <a:ext cx="865187" cy="48418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24300" y="3141663"/>
            <a:ext cx="4895850" cy="792162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 sz="2000">
                <a:solidFill>
                  <a:schemeClr val="tx2"/>
                </a:solidFill>
                <a:latin typeface="Arial" charset="0"/>
              </a:rPr>
              <a:t>следят за общественным порядком, борются с правонарушениями</a:t>
            </a:r>
          </a:p>
        </p:txBody>
      </p:sp>
      <p:sp>
        <p:nvSpPr>
          <p:cNvPr id="12" name="Прямоугольник 8"/>
          <p:cNvSpPr/>
          <p:nvPr/>
        </p:nvSpPr>
        <p:spPr>
          <a:xfrm>
            <a:off x="270495" y="4446098"/>
            <a:ext cx="2304257" cy="77273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sz="2400">
                <a:solidFill>
                  <a:srgbClr val="0000FF"/>
                </a:solidFill>
                <a:latin typeface="Arial" charset="0"/>
              </a:rPr>
              <a:t>ФСБ</a:t>
            </a:r>
          </a:p>
        </p:txBody>
      </p:sp>
      <p:sp>
        <p:nvSpPr>
          <p:cNvPr id="13" name="Стрелка вправо 9"/>
          <p:cNvSpPr/>
          <p:nvPr/>
        </p:nvSpPr>
        <p:spPr>
          <a:xfrm>
            <a:off x="2843213" y="4508500"/>
            <a:ext cx="865187" cy="48418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14" name="Скругленный прямоугольник 10"/>
          <p:cNvSpPr/>
          <p:nvPr/>
        </p:nvSpPr>
        <p:spPr>
          <a:xfrm>
            <a:off x="3924300" y="4076700"/>
            <a:ext cx="4895850" cy="1008063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 sz="2000">
                <a:solidFill>
                  <a:schemeClr val="tx2"/>
                </a:solidFill>
                <a:latin typeface="Arial" charset="0"/>
              </a:rPr>
              <a:t>борется с терроризмом, шпионажем, другими преступлениями против государства</a:t>
            </a:r>
          </a:p>
        </p:txBody>
      </p:sp>
      <p:sp>
        <p:nvSpPr>
          <p:cNvPr id="15" name="Прямоугольник 8"/>
          <p:cNvSpPr/>
          <p:nvPr/>
        </p:nvSpPr>
        <p:spPr>
          <a:xfrm>
            <a:off x="270495" y="5382723"/>
            <a:ext cx="2304257" cy="77273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sz="2400">
                <a:solidFill>
                  <a:srgbClr val="0000FF"/>
                </a:solidFill>
                <a:latin typeface="Arial" charset="0"/>
              </a:rPr>
              <a:t>таможня</a:t>
            </a:r>
          </a:p>
        </p:txBody>
      </p:sp>
      <p:sp>
        <p:nvSpPr>
          <p:cNvPr id="16" name="Стрелка вправо 9"/>
          <p:cNvSpPr/>
          <p:nvPr/>
        </p:nvSpPr>
        <p:spPr>
          <a:xfrm>
            <a:off x="2843213" y="5445125"/>
            <a:ext cx="865187" cy="48418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17" name="Скругленный прямоугольник 10"/>
          <p:cNvSpPr/>
          <p:nvPr/>
        </p:nvSpPr>
        <p:spPr>
          <a:xfrm>
            <a:off x="3924300" y="5229225"/>
            <a:ext cx="4895850" cy="792163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</a:pPr>
            <a:r>
              <a:rPr lang="ru-RU" sz="2000">
                <a:solidFill>
                  <a:schemeClr val="tx2"/>
                </a:solidFill>
                <a:latin typeface="Arial" charset="0"/>
              </a:rPr>
              <a:t>следит за законностью перемещения товаров через границу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332656"/>
            <a:ext cx="4176464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>
                <a:solidFill>
                  <a:srgbClr val="FFFF00"/>
                </a:solidFill>
              </a:rPr>
              <a:t>ПРАКТИКУМ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116013" y="188913"/>
            <a:ext cx="7632700" cy="576262"/>
          </a:xfrm>
          <a:prstGeom prst="rect">
            <a:avLst/>
          </a:prstGeom>
          <a:solidFill>
            <a:srgbClr val="99FFCC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Терминбой</a:t>
            </a:r>
          </a:p>
        </p:txBody>
      </p:sp>
      <p:sp>
        <p:nvSpPr>
          <p:cNvPr id="2" name="Прямоугольник 2"/>
          <p:cNvSpPr/>
          <p:nvPr/>
        </p:nvSpPr>
        <p:spPr>
          <a:xfrm>
            <a:off x="270495" y="1137436"/>
            <a:ext cx="2304257" cy="76751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 sz="2200">
                <a:solidFill>
                  <a:srgbClr val="0000FF"/>
                </a:solidFill>
                <a:latin typeface="Arial" charset="0"/>
              </a:rPr>
              <a:t>Следственный комитет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2843213" y="1268413"/>
            <a:ext cx="865187" cy="484187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51275" y="1125538"/>
            <a:ext cx="4968875" cy="719137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75000"/>
              </a:lnSpc>
            </a:pPr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Независимый следственный орган.</a:t>
            </a:r>
            <a:endParaRPr lang="ru-RU" sz="20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0495" y="2288469"/>
            <a:ext cx="2304257" cy="76905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 sz="2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Министерство юстиции РФ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2843213" y="2349500"/>
            <a:ext cx="865187" cy="485775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24300" y="1989138"/>
            <a:ext cx="4895850" cy="1008062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>
                <a:solidFill>
                  <a:schemeClr val="tx2"/>
                </a:solidFill>
                <a:latin typeface="Arial" charset="0"/>
              </a:rPr>
              <a:t>исполнения уголовных наказаний;</a:t>
            </a:r>
          </a:p>
          <a:p>
            <a:pPr algn="ctr">
              <a:lnSpc>
                <a:spcPct val="80000"/>
              </a:lnSpc>
            </a:pPr>
            <a:r>
              <a:rPr lang="ru-RU">
                <a:solidFill>
                  <a:schemeClr val="tx2"/>
                </a:solidFill>
                <a:latin typeface="Arial" charset="0"/>
              </a:rPr>
              <a:t>регистрации некоммерческих организаций, антикоррупционная экспертиза законопроектов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0495" y="3366598"/>
            <a:ext cx="2304257" cy="77273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 sz="2400">
                <a:solidFill>
                  <a:srgbClr val="0000FF"/>
                </a:solidFill>
                <a:latin typeface="Arial" charset="0"/>
              </a:rPr>
              <a:t>адвокатура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2843213" y="3429000"/>
            <a:ext cx="865187" cy="48418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24300" y="3141663"/>
            <a:ext cx="4895850" cy="792162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>
                <a:solidFill>
                  <a:schemeClr val="tx2"/>
                </a:solidFill>
                <a:latin typeface="Arial" charset="0"/>
              </a:rPr>
              <a:t>обеспечивает права подсудимого в суде, оказывает населению юридическую помощь</a:t>
            </a:r>
          </a:p>
        </p:txBody>
      </p:sp>
      <p:sp>
        <p:nvSpPr>
          <p:cNvPr id="12" name="Прямоугольник 8"/>
          <p:cNvSpPr/>
          <p:nvPr/>
        </p:nvSpPr>
        <p:spPr>
          <a:xfrm>
            <a:off x="270495" y="4446098"/>
            <a:ext cx="2304257" cy="77273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 sz="2400">
                <a:solidFill>
                  <a:srgbClr val="0000FF"/>
                </a:solidFill>
                <a:latin typeface="Arial" charset="0"/>
              </a:rPr>
              <a:t>нотариат</a:t>
            </a:r>
          </a:p>
        </p:txBody>
      </p:sp>
      <p:sp>
        <p:nvSpPr>
          <p:cNvPr id="13" name="Стрелка вправо 9"/>
          <p:cNvSpPr/>
          <p:nvPr/>
        </p:nvSpPr>
        <p:spPr>
          <a:xfrm>
            <a:off x="2843213" y="4508500"/>
            <a:ext cx="865187" cy="48418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14" name="Скругленный прямоугольник 10"/>
          <p:cNvSpPr/>
          <p:nvPr/>
        </p:nvSpPr>
        <p:spPr>
          <a:xfrm>
            <a:off x="3924300" y="4076700"/>
            <a:ext cx="4895850" cy="1008063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 sz="2000">
                <a:solidFill>
                  <a:schemeClr val="tx2"/>
                </a:solidFill>
                <a:latin typeface="Arial" charset="0"/>
              </a:rPr>
              <a:t>удостоверяет завещания, сделки </a:t>
            </a:r>
          </a:p>
          <a:p>
            <a:pPr algn="ctr">
              <a:lnSpc>
                <a:spcPct val="80000"/>
              </a:lnSpc>
            </a:pPr>
            <a:r>
              <a:rPr lang="ru-RU" sz="2000">
                <a:solidFill>
                  <a:schemeClr val="tx2"/>
                </a:solidFill>
                <a:latin typeface="Arial" charset="0"/>
              </a:rPr>
              <a:t>с недвижимостью, свидетельствует верность подписей и копий документов</a:t>
            </a:r>
          </a:p>
        </p:txBody>
      </p:sp>
      <p:sp>
        <p:nvSpPr>
          <p:cNvPr id="15" name="Прямоугольник 8"/>
          <p:cNvSpPr/>
          <p:nvPr/>
        </p:nvSpPr>
        <p:spPr>
          <a:xfrm>
            <a:off x="270495" y="5382723"/>
            <a:ext cx="2304257" cy="77273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sz="2400">
                <a:solidFill>
                  <a:srgbClr val="0000FF"/>
                </a:solidFill>
                <a:latin typeface="Arial" charset="0"/>
              </a:rPr>
              <a:t>ЧОПы</a:t>
            </a:r>
          </a:p>
        </p:txBody>
      </p:sp>
      <p:sp>
        <p:nvSpPr>
          <p:cNvPr id="16" name="Стрелка вправо 9"/>
          <p:cNvSpPr/>
          <p:nvPr/>
        </p:nvSpPr>
        <p:spPr>
          <a:xfrm>
            <a:off x="2843213" y="5445125"/>
            <a:ext cx="865187" cy="48418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17" name="Скругленный прямоугольник 10"/>
          <p:cNvSpPr/>
          <p:nvPr/>
        </p:nvSpPr>
        <p:spPr>
          <a:xfrm>
            <a:off x="3924300" y="5229225"/>
            <a:ext cx="4895850" cy="86360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</a:pPr>
            <a:r>
              <a:rPr lang="ru-RU" sz="2000">
                <a:solidFill>
                  <a:schemeClr val="tx2"/>
                </a:solidFill>
                <a:latin typeface="Arial" charset="0"/>
              </a:rPr>
              <a:t>Платная охрана жизни, здоровья, имущества физических и юридических лиц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971550" y="404813"/>
            <a:ext cx="7632700" cy="576262"/>
          </a:xfrm>
          <a:prstGeom prst="rect">
            <a:avLst/>
          </a:prstGeom>
          <a:solidFill>
            <a:srgbClr val="99FFCC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Тест</a:t>
            </a:r>
          </a:p>
        </p:txBody>
      </p:sp>
      <p:sp>
        <p:nvSpPr>
          <p:cNvPr id="257042" name="Rectangle 18"/>
          <p:cNvSpPr>
            <a:spLocks noChangeArrowheads="1"/>
          </p:cNvSpPr>
          <p:nvPr/>
        </p:nvSpPr>
        <p:spPr bwMode="auto">
          <a:xfrm>
            <a:off x="179388" y="1666875"/>
            <a:ext cx="90074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>
                <a:solidFill>
                  <a:srgbClr val="FF0000"/>
                </a:solidFill>
              </a:rPr>
              <a:t>1.</a:t>
            </a:r>
            <a:r>
              <a:rPr lang="ru-RU" sz="2400">
                <a:solidFill>
                  <a:schemeClr val="tx2"/>
                </a:solidFill>
              </a:rPr>
              <a:t> В систему правоохранительных органов РФ входит(ят)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chemeClr val="tx2"/>
                </a:solidFill>
              </a:rPr>
              <a:t>1) полиция;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chemeClr val="tx2"/>
                </a:solidFill>
              </a:rPr>
              <a:t>2) пограничные войска;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chemeClr val="tx2"/>
                </a:solidFill>
              </a:rPr>
              <a:t>3) местные органы самоуправления;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chemeClr val="tx2"/>
                </a:solidFill>
              </a:rPr>
              <a:t>4) администрация Президента.</a:t>
            </a:r>
          </a:p>
        </p:txBody>
      </p:sp>
      <p:sp>
        <p:nvSpPr>
          <p:cNvPr id="257043" name="Text Box 19"/>
          <p:cNvSpPr txBox="1">
            <a:spLocks noChangeArrowheads="1"/>
          </p:cNvSpPr>
          <p:nvPr/>
        </p:nvSpPr>
        <p:spPr bwMode="auto">
          <a:xfrm>
            <a:off x="323850" y="3500438"/>
            <a:ext cx="84963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>
                <a:solidFill>
                  <a:srgbClr val="FF0000"/>
                </a:solidFill>
              </a:rPr>
              <a:t>2.</a:t>
            </a:r>
            <a:r>
              <a:rPr lang="ru-RU" sz="2400">
                <a:solidFill>
                  <a:schemeClr val="tx2"/>
                </a:solidFill>
              </a:rPr>
              <a:t> В газетной публикации были сообщены заведомо ложные, клеветнические сведения о гражданине. Для защиты своей чести и достоинства ему следует обратиться в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chemeClr val="tx2"/>
                </a:solidFill>
              </a:rPr>
              <a:t>	1) суд;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chemeClr val="tx2"/>
                </a:solidFill>
              </a:rPr>
              <a:t>	2) прокуратуру;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chemeClr val="tx2"/>
                </a:solidFill>
              </a:rPr>
              <a:t>	3) нотариальную контору;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chemeClr val="tx2"/>
                </a:solidFill>
              </a:rPr>
              <a:t>	4) отделение внутренних дел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23850" y="260350"/>
            <a:ext cx="8424863" cy="936625"/>
          </a:xfrm>
          <a:prstGeom prst="rect">
            <a:avLst/>
          </a:prstGeom>
          <a:solidFill>
            <a:srgbClr val="99FFCC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</a:t>
            </a:r>
            <a:r>
              <a:rPr lang="ru-RU" sz="3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Верны ли следующие суждения</a:t>
            </a:r>
            <a:r>
              <a:rPr lang="ru-RU" sz="3200">
                <a:solidFill>
                  <a:schemeClr val="tx2"/>
                </a:solidFill>
              </a:rPr>
              <a:t> о правоохранительных органах </a:t>
            </a:r>
          </a:p>
        </p:txBody>
      </p:sp>
      <p:sp>
        <p:nvSpPr>
          <p:cNvPr id="2" name="Прямоугольник 2"/>
          <p:cNvSpPr/>
          <p:nvPr/>
        </p:nvSpPr>
        <p:spPr>
          <a:xfrm>
            <a:off x="678333" y="3749952"/>
            <a:ext cx="7865715" cy="216845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2800">
                <a:solidFill>
                  <a:srgbClr val="0000FF"/>
                </a:solidFill>
                <a:latin typeface="Arial" charset="0"/>
              </a:rPr>
              <a:t>	1. верно только А</a:t>
            </a:r>
          </a:p>
          <a:p>
            <a:r>
              <a:rPr lang="ru-RU" sz="2800">
                <a:solidFill>
                  <a:srgbClr val="0000FF"/>
                </a:solidFill>
                <a:latin typeface="Arial" charset="0"/>
              </a:rPr>
              <a:t>	2. верно только Б</a:t>
            </a:r>
          </a:p>
          <a:p>
            <a:r>
              <a:rPr lang="ru-RU" sz="2800">
                <a:solidFill>
                  <a:srgbClr val="0000FF"/>
                </a:solidFill>
                <a:latin typeface="Arial" charset="0"/>
              </a:rPr>
              <a:t>	3. оба суждения верны</a:t>
            </a:r>
          </a:p>
          <a:p>
            <a:r>
              <a:rPr lang="ru-RU" sz="2800">
                <a:solidFill>
                  <a:srgbClr val="0000FF"/>
                </a:solidFill>
                <a:latin typeface="Arial" charset="0"/>
              </a:rPr>
              <a:t>	4. оба суждения неверны.</a:t>
            </a:r>
            <a:r>
              <a:rPr lang="ru-RU" sz="2400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9750" y="1628775"/>
            <a:ext cx="8208963" cy="1800225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</a:pPr>
            <a:r>
              <a:rPr lang="ru-RU" sz="2800">
                <a:solidFill>
                  <a:srgbClr val="FF0000"/>
                </a:solidFill>
                <a:latin typeface="Arial" charset="0"/>
              </a:rPr>
              <a:t>А.</a:t>
            </a:r>
            <a:r>
              <a:rPr lang="ru-RU" sz="2800">
                <a:solidFill>
                  <a:schemeClr val="tx2"/>
                </a:solidFill>
                <a:latin typeface="Arial" charset="0"/>
              </a:rPr>
              <a:t> Надзор за исполнением законов органами государственной власти осуществляет адвокатура.</a:t>
            </a:r>
          </a:p>
          <a:p>
            <a:pPr>
              <a:lnSpc>
                <a:spcPct val="80000"/>
              </a:lnSpc>
            </a:pPr>
            <a:r>
              <a:rPr lang="ru-RU" sz="2800">
                <a:solidFill>
                  <a:srgbClr val="FF0000"/>
                </a:solidFill>
                <a:latin typeface="Arial" charset="0"/>
              </a:rPr>
              <a:t>Б.</a:t>
            </a:r>
            <a:r>
              <a:rPr lang="ru-RU" sz="2800">
                <a:solidFill>
                  <a:schemeClr val="tx2"/>
                </a:solidFill>
                <a:latin typeface="Arial" charset="0"/>
              </a:rPr>
              <a:t> К задачам полиции относится обеспечение безопасности личности.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23850" y="260350"/>
            <a:ext cx="8424863" cy="936625"/>
          </a:xfrm>
          <a:prstGeom prst="rect">
            <a:avLst/>
          </a:prstGeom>
          <a:solidFill>
            <a:srgbClr val="99FFCC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</a:t>
            </a:r>
            <a:r>
              <a:rPr lang="ru-RU" sz="3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Верны ли следующие суждения</a:t>
            </a:r>
            <a:r>
              <a:rPr lang="ru-RU" sz="3200">
                <a:solidFill>
                  <a:schemeClr val="tx2"/>
                </a:solidFill>
              </a:rPr>
              <a:t> о правоохранительных органах </a:t>
            </a:r>
          </a:p>
        </p:txBody>
      </p:sp>
      <p:sp>
        <p:nvSpPr>
          <p:cNvPr id="2" name="Прямоугольник 2"/>
          <p:cNvSpPr/>
          <p:nvPr/>
        </p:nvSpPr>
        <p:spPr>
          <a:xfrm>
            <a:off x="678333" y="3749952"/>
            <a:ext cx="7865715" cy="216845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2800">
                <a:solidFill>
                  <a:srgbClr val="0000FF"/>
                </a:solidFill>
                <a:latin typeface="Arial" charset="0"/>
              </a:rPr>
              <a:t>	1. верно только А</a:t>
            </a:r>
          </a:p>
          <a:p>
            <a:r>
              <a:rPr lang="ru-RU" sz="2800">
                <a:solidFill>
                  <a:srgbClr val="0000FF"/>
                </a:solidFill>
                <a:latin typeface="Arial" charset="0"/>
              </a:rPr>
              <a:t>	2. верно только Б</a:t>
            </a:r>
          </a:p>
          <a:p>
            <a:r>
              <a:rPr lang="ru-RU" sz="2800">
                <a:solidFill>
                  <a:srgbClr val="0000FF"/>
                </a:solidFill>
                <a:latin typeface="Arial" charset="0"/>
              </a:rPr>
              <a:t>	3. оба суждения верны</a:t>
            </a:r>
          </a:p>
          <a:p>
            <a:r>
              <a:rPr lang="ru-RU" sz="2800">
                <a:solidFill>
                  <a:srgbClr val="0000FF"/>
                </a:solidFill>
                <a:latin typeface="Arial" charset="0"/>
              </a:rPr>
              <a:t>	4. оба суждения неверны.</a:t>
            </a:r>
            <a:r>
              <a:rPr lang="ru-RU" sz="2400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9750" y="1628775"/>
            <a:ext cx="8208963" cy="1800225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2800">
                <a:solidFill>
                  <a:srgbClr val="FF0000"/>
                </a:solidFill>
                <a:latin typeface="Arial" charset="0"/>
              </a:rPr>
              <a:t>А.</a:t>
            </a:r>
            <a:r>
              <a:rPr lang="ru-RU" sz="2800">
                <a:solidFill>
                  <a:schemeClr val="tx2"/>
                </a:solidFill>
                <a:latin typeface="Arial" charset="0"/>
              </a:rPr>
              <a:t> В систему правоохранительных органов входит Российская армия.</a:t>
            </a:r>
          </a:p>
          <a:p>
            <a:pPr>
              <a:lnSpc>
                <a:spcPct val="80000"/>
              </a:lnSpc>
            </a:pPr>
            <a:r>
              <a:rPr lang="ru-RU" sz="2800">
                <a:solidFill>
                  <a:srgbClr val="FF0000"/>
                </a:solidFill>
                <a:latin typeface="Arial" charset="0"/>
              </a:rPr>
              <a:t>Б.</a:t>
            </a:r>
            <a:r>
              <a:rPr lang="ru-RU" sz="2800">
                <a:solidFill>
                  <a:schemeClr val="tx2"/>
                </a:solidFill>
                <a:latin typeface="Arial" charset="0"/>
              </a:rPr>
              <a:t> Главная задача правоохранительных органов – защита прав человека.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116013" y="188913"/>
            <a:ext cx="7632700" cy="1008062"/>
          </a:xfrm>
          <a:prstGeom prst="rect">
            <a:avLst/>
          </a:prstGeom>
          <a:solidFill>
            <a:srgbClr val="99FFCC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</a:t>
            </a:r>
            <a:r>
              <a:rPr lang="ru-RU" sz="28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 действиям несовершеннолетних при задержании относятся:</a:t>
            </a:r>
            <a:endParaRPr lang="ru-RU" sz="28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6895" y="1593460"/>
            <a:ext cx="7865716" cy="308937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</a:pPr>
            <a:r>
              <a:rPr lang="ru-RU" sz="2400">
                <a:solidFill>
                  <a:schemeClr val="tx2"/>
                </a:solidFill>
                <a:latin typeface="Arial" charset="0"/>
              </a:rPr>
              <a:t>1)</a:t>
            </a:r>
            <a:r>
              <a:rPr lang="ru-RU" sz="240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sz="2400">
                <a:solidFill>
                  <a:schemeClr val="tx2"/>
                </a:solidFill>
                <a:latin typeface="Arial" charset="0"/>
              </a:rPr>
              <a:t>бежать от полицейского патруля, взывая о помощи;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chemeClr val="tx2"/>
                </a:solidFill>
                <a:latin typeface="Arial" charset="0"/>
              </a:rPr>
              <a:t>2) не грубить , не угрожать сотруднику полиции, не оказывать сопротивления;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chemeClr val="tx2"/>
                </a:solidFill>
                <a:latin typeface="Arial" charset="0"/>
              </a:rPr>
              <a:t>3) выяснить причины задержания, ФИО сотрудника полиции, его звание;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chemeClr val="tx2"/>
                </a:solidFill>
                <a:latin typeface="Arial" charset="0"/>
              </a:rPr>
              <a:t>4) заявить, что несовершеннолетний и не имеете права задерживать;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chemeClr val="tx2"/>
                </a:solidFill>
                <a:latin typeface="Arial" charset="0"/>
              </a:rPr>
              <a:t>5) отказаться от дачи показаний без присутствия родителей, учителя, адвоката</a:t>
            </a:r>
          </a:p>
        </p:txBody>
      </p:sp>
      <p:sp>
        <p:nvSpPr>
          <p:cNvPr id="259090" name="Text Box 18"/>
          <p:cNvSpPr txBox="1">
            <a:spLocks noChangeArrowheads="1"/>
          </p:cNvSpPr>
          <p:nvPr/>
        </p:nvSpPr>
        <p:spPr bwMode="auto">
          <a:xfrm>
            <a:off x="592138" y="4875213"/>
            <a:ext cx="7940675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>
                <a:solidFill>
                  <a:srgbClr val="0000FF"/>
                </a:solidFill>
              </a:rPr>
              <a:t>Ответ запишите в виде последовательности полученных цифр.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chemeClr val="tx2"/>
                </a:solidFill>
              </a:rPr>
              <a:t>Ответ: _______________________________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116013" y="188913"/>
            <a:ext cx="7632700" cy="1008062"/>
          </a:xfrm>
          <a:prstGeom prst="rect">
            <a:avLst/>
          </a:prstGeom>
          <a:solidFill>
            <a:srgbClr val="99FFCC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6. </a:t>
            </a:r>
            <a:r>
              <a:rPr lang="ru-RU" sz="2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Соотнесите проблему и ваши действия. Куда бы вы обратились, если</a:t>
            </a:r>
            <a:endParaRPr lang="ru-RU" sz="28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Прямоугольник 2"/>
          <p:cNvSpPr/>
          <p:nvPr/>
        </p:nvSpPr>
        <p:spPr>
          <a:xfrm>
            <a:off x="216288" y="1473557"/>
            <a:ext cx="4322628" cy="391463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</a:pPr>
            <a:r>
              <a:rPr lang="ru-RU" sz="2400">
                <a:solidFill>
                  <a:srgbClr val="FF0000"/>
                </a:solidFill>
                <a:latin typeface="Arial" charset="0"/>
              </a:rPr>
              <a:t>А.</a:t>
            </a:r>
            <a:r>
              <a:rPr lang="ru-RU" sz="2400">
                <a:solidFill>
                  <a:srgbClr val="0000FF"/>
                </a:solidFill>
                <a:latin typeface="Arial" charset="0"/>
              </a:rPr>
              <a:t> необходима защита в суде;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rgbClr val="FF0000"/>
                </a:solidFill>
                <a:latin typeface="Arial" charset="0"/>
              </a:rPr>
              <a:t>Б.</a:t>
            </a:r>
            <a:r>
              <a:rPr lang="ru-RU" sz="2400">
                <a:solidFill>
                  <a:srgbClr val="0000FF"/>
                </a:solidFill>
                <a:latin typeface="Arial" charset="0"/>
              </a:rPr>
              <a:t> желание написать завещание;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rgbClr val="FF0000"/>
                </a:solidFill>
                <a:latin typeface="Arial" charset="0"/>
              </a:rPr>
              <a:t>В.</a:t>
            </a:r>
            <a:r>
              <a:rPr lang="ru-RU" sz="2400">
                <a:solidFill>
                  <a:srgbClr val="0000FF"/>
                </a:solidFill>
                <a:latin typeface="Arial" charset="0"/>
              </a:rPr>
              <a:t> с жалобой на неверный приказ об увольнении;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rgbClr val="FF0000"/>
                </a:solidFill>
                <a:latin typeface="Arial" charset="0"/>
              </a:rPr>
              <a:t>Г.</a:t>
            </a:r>
            <a:r>
              <a:rPr lang="ru-RU" sz="2400">
                <a:solidFill>
                  <a:srgbClr val="0000FF"/>
                </a:solidFill>
                <a:latin typeface="Arial" charset="0"/>
              </a:rPr>
              <a:t> соседская собака покусала ваших кур;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rgbClr val="FF0000"/>
                </a:solidFill>
                <a:latin typeface="Arial" charset="0"/>
              </a:rPr>
              <a:t>Д.</a:t>
            </a:r>
            <a:r>
              <a:rPr lang="ru-RU" sz="2400">
                <a:solidFill>
                  <a:srgbClr val="0000FF"/>
                </a:solidFill>
                <a:latin typeface="Arial" charset="0"/>
              </a:rPr>
              <a:t> на вас наехал водитель, нанёс незначительные ушибы;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rgbClr val="FF0000"/>
                </a:solidFill>
                <a:latin typeface="Arial" charset="0"/>
              </a:rPr>
              <a:t>Е.</a:t>
            </a:r>
            <a:r>
              <a:rPr lang="ru-RU" sz="2400">
                <a:solidFill>
                  <a:srgbClr val="0000FF"/>
                </a:solidFill>
                <a:latin typeface="Arial" charset="0"/>
              </a:rPr>
              <a:t> всю ночь у соседей скандал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16463" y="1484313"/>
            <a:ext cx="4032250" cy="2879725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lnSpc>
                <a:spcPct val="80000"/>
              </a:lnSpc>
            </a:pPr>
            <a:r>
              <a:rPr lang="ru-RU" sz="2400">
                <a:solidFill>
                  <a:schemeClr val="tx2"/>
                </a:solidFill>
                <a:latin typeface="Arial" charset="0"/>
              </a:rPr>
              <a:t>В</a:t>
            </a:r>
          </a:p>
          <a:p>
            <a:pPr marL="342900" indent="-342900">
              <a:lnSpc>
                <a:spcPct val="80000"/>
              </a:lnSpc>
              <a:buFontTx/>
              <a:buAutoNum type="arabicPeriod"/>
            </a:pPr>
            <a:r>
              <a:rPr lang="ru-RU" sz="2400">
                <a:solidFill>
                  <a:schemeClr val="tx2"/>
                </a:solidFill>
                <a:latin typeface="Arial" charset="0"/>
              </a:rPr>
              <a:t>Полицию.</a:t>
            </a:r>
          </a:p>
          <a:p>
            <a:pPr marL="342900" indent="-342900">
              <a:lnSpc>
                <a:spcPct val="80000"/>
              </a:lnSpc>
              <a:buFontTx/>
              <a:buAutoNum type="arabicPeriod"/>
            </a:pPr>
            <a:r>
              <a:rPr lang="ru-RU" sz="2400">
                <a:solidFill>
                  <a:schemeClr val="tx2"/>
                </a:solidFill>
                <a:latin typeface="Arial" charset="0"/>
              </a:rPr>
              <a:t>Суд.</a:t>
            </a:r>
          </a:p>
          <a:p>
            <a:pPr marL="342900" indent="-342900">
              <a:lnSpc>
                <a:spcPct val="80000"/>
              </a:lnSpc>
              <a:buFontTx/>
              <a:buAutoNum type="arabicPeriod"/>
            </a:pPr>
            <a:r>
              <a:rPr lang="ru-RU" sz="2400">
                <a:solidFill>
                  <a:schemeClr val="tx2"/>
                </a:solidFill>
                <a:latin typeface="Arial" charset="0"/>
              </a:rPr>
              <a:t>Таможню.</a:t>
            </a:r>
          </a:p>
          <a:p>
            <a:pPr marL="342900" indent="-342900">
              <a:lnSpc>
                <a:spcPct val="80000"/>
              </a:lnSpc>
              <a:buFontTx/>
              <a:buAutoNum type="arabicPeriod"/>
            </a:pPr>
            <a:r>
              <a:rPr lang="ru-RU" sz="2400">
                <a:solidFill>
                  <a:schemeClr val="tx2"/>
                </a:solidFill>
                <a:latin typeface="Arial" charset="0"/>
              </a:rPr>
              <a:t>К адвокату.</a:t>
            </a:r>
          </a:p>
          <a:p>
            <a:pPr marL="342900" indent="-342900">
              <a:lnSpc>
                <a:spcPct val="80000"/>
              </a:lnSpc>
              <a:buFontTx/>
              <a:buAutoNum type="arabicPeriod"/>
            </a:pPr>
            <a:r>
              <a:rPr lang="ru-RU" sz="2400">
                <a:solidFill>
                  <a:schemeClr val="tx2"/>
                </a:solidFill>
                <a:latin typeface="Arial" charset="0"/>
              </a:rPr>
              <a:t>В прокуратуру.</a:t>
            </a:r>
          </a:p>
          <a:p>
            <a:pPr marL="342900" indent="-342900">
              <a:lnSpc>
                <a:spcPct val="80000"/>
              </a:lnSpc>
              <a:buFontTx/>
              <a:buAutoNum type="arabicPeriod"/>
            </a:pPr>
            <a:r>
              <a:rPr lang="ru-RU" sz="2400">
                <a:solidFill>
                  <a:schemeClr val="tx2"/>
                </a:solidFill>
                <a:latin typeface="Arial" charset="0"/>
              </a:rPr>
              <a:t>В ЗАГС.</a:t>
            </a:r>
          </a:p>
          <a:p>
            <a:pPr marL="342900" indent="-342900">
              <a:lnSpc>
                <a:spcPct val="80000"/>
              </a:lnSpc>
              <a:buFontTx/>
              <a:buAutoNum type="arabicPeriod"/>
            </a:pPr>
            <a:r>
              <a:rPr lang="ru-RU" sz="2400">
                <a:solidFill>
                  <a:schemeClr val="tx2"/>
                </a:solidFill>
                <a:latin typeface="Arial" charset="0"/>
              </a:rPr>
              <a:t>К нотариусу.</a:t>
            </a:r>
          </a:p>
          <a:p>
            <a:pPr marL="342900" indent="-342900">
              <a:lnSpc>
                <a:spcPct val="80000"/>
              </a:lnSpc>
              <a:buFontTx/>
              <a:buAutoNum type="arabicPeriod"/>
            </a:pPr>
            <a:r>
              <a:rPr lang="ru-RU" sz="2400">
                <a:solidFill>
                  <a:schemeClr val="tx2"/>
                </a:solidFill>
                <a:latin typeface="Arial" charset="0"/>
              </a:rPr>
              <a:t>В ГИБДД</a:t>
            </a:r>
          </a:p>
        </p:txBody>
      </p:sp>
      <p:sp>
        <p:nvSpPr>
          <p:cNvPr id="260118" name="Text Box 22"/>
          <p:cNvSpPr txBox="1">
            <a:spLocks noChangeArrowheads="1"/>
          </p:cNvSpPr>
          <p:nvPr/>
        </p:nvSpPr>
        <p:spPr bwMode="auto">
          <a:xfrm>
            <a:off x="4643438" y="4437063"/>
            <a:ext cx="4249737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i="1">
                <a:solidFill>
                  <a:schemeClr val="tx2"/>
                </a:solidFill>
              </a:rPr>
              <a:t>Ответ запишите в виде полученного порядка цифр</a:t>
            </a:r>
          </a:p>
        </p:txBody>
      </p:sp>
      <p:graphicFrame>
        <p:nvGraphicFramePr>
          <p:cNvPr id="260144" name="Group 48"/>
          <p:cNvGraphicFramePr>
            <a:graphicFrameLocks noGrp="1"/>
          </p:cNvGraphicFramePr>
          <p:nvPr>
            <p:ph/>
          </p:nvPr>
        </p:nvGraphicFramePr>
        <p:xfrm>
          <a:off x="468313" y="5516563"/>
          <a:ext cx="8229600" cy="1036320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116013" y="188913"/>
            <a:ext cx="7632700" cy="1008062"/>
          </a:xfrm>
          <a:prstGeom prst="rect">
            <a:avLst/>
          </a:prstGeom>
          <a:solidFill>
            <a:srgbClr val="99FFCC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 </a:t>
            </a:r>
            <a:r>
              <a:rPr lang="ru-RU" sz="2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Разграничьте действия правоохранительных органов</a:t>
            </a:r>
          </a:p>
        </p:txBody>
      </p:sp>
      <p:sp>
        <p:nvSpPr>
          <p:cNvPr id="2" name="Прямоугольник 2"/>
          <p:cNvSpPr/>
          <p:nvPr/>
        </p:nvSpPr>
        <p:spPr>
          <a:xfrm>
            <a:off x="221128" y="1473557"/>
            <a:ext cx="4889711" cy="391463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</a:pPr>
            <a:r>
              <a:rPr lang="ru-RU" sz="2400">
                <a:solidFill>
                  <a:srgbClr val="FF0000"/>
                </a:solidFill>
                <a:latin typeface="Arial" charset="0"/>
              </a:rPr>
              <a:t>А.</a:t>
            </a:r>
            <a:r>
              <a:rPr lang="ru-RU" sz="2400">
                <a:solidFill>
                  <a:srgbClr val="0000FF"/>
                </a:solidFill>
                <a:latin typeface="Arial" charset="0"/>
              </a:rPr>
              <a:t> борьба с тяжкими преступлениями;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rgbClr val="FF0000"/>
                </a:solidFill>
                <a:latin typeface="Arial" charset="0"/>
              </a:rPr>
              <a:t>Б. </a:t>
            </a:r>
            <a:r>
              <a:rPr lang="ru-RU" sz="2400">
                <a:solidFill>
                  <a:srgbClr val="0000FF"/>
                </a:solidFill>
                <a:latin typeface="Arial" charset="0"/>
              </a:rPr>
              <a:t>обеспечение безопасности движения;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rgbClr val="FF0000"/>
                </a:solidFill>
                <a:latin typeface="Arial" charset="0"/>
              </a:rPr>
              <a:t>В. </a:t>
            </a:r>
            <a:r>
              <a:rPr lang="ru-RU" sz="2400">
                <a:solidFill>
                  <a:srgbClr val="0000FF"/>
                </a:solidFill>
                <a:latin typeface="Arial" charset="0"/>
              </a:rPr>
              <a:t>розыск лиц, скрывающихся от правоохранительных органов;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rgbClr val="FF0000"/>
                </a:solidFill>
                <a:latin typeface="Arial" charset="0"/>
              </a:rPr>
              <a:t>Г. </a:t>
            </a:r>
            <a:r>
              <a:rPr lang="ru-RU" sz="2400">
                <a:solidFill>
                  <a:srgbClr val="0000FF"/>
                </a:solidFill>
                <a:latin typeface="Arial" charset="0"/>
              </a:rPr>
              <a:t>борьба с незаконным оборотом наркотиков;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rgbClr val="FF0000"/>
                </a:solidFill>
                <a:latin typeface="Arial" charset="0"/>
              </a:rPr>
              <a:t>Д. </a:t>
            </a:r>
            <a:r>
              <a:rPr lang="ru-RU" sz="2400">
                <a:solidFill>
                  <a:srgbClr val="0000FF"/>
                </a:solidFill>
                <a:latin typeface="Arial" charset="0"/>
              </a:rPr>
              <a:t>обеспечение личной и общественной безопасности;</a:t>
            </a:r>
          </a:p>
          <a:p>
            <a:pPr>
              <a:lnSpc>
                <a:spcPct val="80000"/>
              </a:lnSpc>
            </a:pPr>
            <a:r>
              <a:rPr lang="ru-RU" sz="2400">
                <a:solidFill>
                  <a:srgbClr val="FF0000"/>
                </a:solidFill>
                <a:latin typeface="Arial" charset="0"/>
              </a:rPr>
              <a:t>Е.</a:t>
            </a:r>
            <a:r>
              <a:rPr lang="ru-RU" sz="2400">
                <a:solidFill>
                  <a:srgbClr val="0000FF"/>
                </a:solidFill>
                <a:latin typeface="Arial" charset="0"/>
              </a:rPr>
              <a:t> охрана собственности и общественного порядка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92725" y="1484313"/>
            <a:ext cx="3455988" cy="2449512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lnSpc>
                <a:spcPct val="80000"/>
              </a:lnSpc>
              <a:buFontTx/>
              <a:buAutoNum type="arabicPeriod"/>
            </a:pPr>
            <a:r>
              <a:rPr lang="ru-RU" sz="2400">
                <a:solidFill>
                  <a:schemeClr val="tx2"/>
                </a:solidFill>
                <a:latin typeface="Arial" charset="0"/>
              </a:rPr>
              <a:t>Криминальная полиция.</a:t>
            </a:r>
          </a:p>
          <a:p>
            <a:pPr marL="342900" indent="-342900">
              <a:lnSpc>
                <a:spcPct val="80000"/>
              </a:lnSpc>
              <a:buFontTx/>
              <a:buAutoNum type="arabicPeriod"/>
            </a:pPr>
            <a:r>
              <a:rPr lang="ru-RU" sz="2400">
                <a:solidFill>
                  <a:schemeClr val="tx2"/>
                </a:solidFill>
                <a:latin typeface="Arial" charset="0"/>
              </a:rPr>
              <a:t>ГИБДД.</a:t>
            </a:r>
          </a:p>
          <a:p>
            <a:pPr marL="342900" indent="-342900">
              <a:lnSpc>
                <a:spcPct val="80000"/>
              </a:lnSpc>
              <a:buFontTx/>
              <a:buAutoNum type="arabicPeriod"/>
            </a:pPr>
            <a:r>
              <a:rPr lang="ru-RU" sz="2400">
                <a:solidFill>
                  <a:schemeClr val="tx2"/>
                </a:solidFill>
                <a:latin typeface="Arial" charset="0"/>
              </a:rPr>
              <a:t>Полиция (милиция) общественной безопасности.</a:t>
            </a:r>
          </a:p>
        </p:txBody>
      </p:sp>
      <p:sp>
        <p:nvSpPr>
          <p:cNvPr id="268295" name="Text Box 7"/>
          <p:cNvSpPr txBox="1">
            <a:spLocks noChangeArrowheads="1"/>
          </p:cNvSpPr>
          <p:nvPr/>
        </p:nvSpPr>
        <p:spPr bwMode="auto">
          <a:xfrm>
            <a:off x="5292725" y="4221163"/>
            <a:ext cx="360045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i="1">
                <a:solidFill>
                  <a:schemeClr val="tx2"/>
                </a:solidFill>
              </a:rPr>
              <a:t>Ответ запишите в виде полученного порядка цифр</a:t>
            </a:r>
          </a:p>
        </p:txBody>
      </p:sp>
      <p:graphicFrame>
        <p:nvGraphicFramePr>
          <p:cNvPr id="268296" name="Group 8"/>
          <p:cNvGraphicFramePr>
            <a:graphicFrameLocks noGrp="1"/>
          </p:cNvGraphicFramePr>
          <p:nvPr>
            <p:ph/>
          </p:nvPr>
        </p:nvGraphicFramePr>
        <p:xfrm>
          <a:off x="468313" y="5516563"/>
          <a:ext cx="8229600" cy="1036320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1925"/>
            <a:ext cx="8229600" cy="850900"/>
          </a:xfrm>
          <a:ln w="63500">
            <a:solidFill>
              <a:srgbClr val="CCFFCC"/>
            </a:solidFill>
          </a:ln>
          <a:effectLst>
            <a:outerShdw dist="35921" dir="2700000" algn="ctr" rotWithShape="0">
              <a:srgbClr val="FFFF00"/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440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Знать и уметь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12875"/>
            <a:ext cx="8305800" cy="4679950"/>
          </a:xfrm>
          <a:ln w="63500">
            <a:solidFill>
              <a:srgbClr val="CCFFCC"/>
            </a:solidFill>
          </a:ln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Называть</a:t>
            </a:r>
            <a:r>
              <a:rPr lang="ru-RU" sz="2800" b="1" dirty="0" smtClean="0">
                <a:solidFill>
                  <a:srgbClr val="0000FF"/>
                </a:solidFill>
              </a:rPr>
              <a:t> правоохранительные органы Российского государства.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Различать</a:t>
            </a:r>
            <a:r>
              <a:rPr lang="ru-RU" sz="2800" b="1" dirty="0" smtClean="0">
                <a:solidFill>
                  <a:srgbClr val="0000FF"/>
                </a:solidFill>
              </a:rPr>
              <a:t> сферу деятельности полиции, правоохранительных органов.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Исследовать</a:t>
            </a:r>
            <a:r>
              <a:rPr lang="ru-RU" sz="2800" b="1" dirty="0" smtClean="0">
                <a:solidFill>
                  <a:srgbClr val="0000FF"/>
                </a:solidFill>
              </a:rPr>
              <a:t> несложные практические ситуации, связанные с деятельностью правоохранительных органов</a:t>
            </a:r>
            <a:endParaRPr lang="ru-RU" sz="28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116013" y="188913"/>
            <a:ext cx="7632700" cy="1008062"/>
          </a:xfrm>
          <a:prstGeom prst="rect">
            <a:avLst/>
          </a:prstGeom>
          <a:solidFill>
            <a:srgbClr val="99FFCC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ОТВЕТЫ НА ТЕСТОВЫЕ ЗАДАНИЯ</a:t>
            </a:r>
            <a:endParaRPr lang="ru-RU" sz="32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Прямоугольник 2"/>
          <p:cNvSpPr/>
          <p:nvPr/>
        </p:nvSpPr>
        <p:spPr>
          <a:xfrm>
            <a:off x="323424" y="1435619"/>
            <a:ext cx="8504659" cy="146721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lnSpc>
                <a:spcPct val="80000"/>
              </a:lnSpc>
              <a:buFontTx/>
              <a:buAutoNum type="arabicPeriod"/>
            </a:pPr>
            <a:r>
              <a:rPr lang="ru-RU" sz="2800">
                <a:solidFill>
                  <a:schemeClr val="tx2"/>
                </a:solidFill>
                <a:latin typeface="Arial" charset="0"/>
              </a:rPr>
              <a:t>1)</a:t>
            </a:r>
          </a:p>
          <a:p>
            <a:pPr marL="342900" indent="-342900">
              <a:lnSpc>
                <a:spcPct val="80000"/>
              </a:lnSpc>
              <a:buFontTx/>
              <a:buAutoNum type="arabicPeriod"/>
            </a:pPr>
            <a:r>
              <a:rPr lang="ru-RU" sz="2800">
                <a:solidFill>
                  <a:schemeClr val="tx2"/>
                </a:solidFill>
                <a:latin typeface="Arial" charset="0"/>
              </a:rPr>
              <a:t>1)</a:t>
            </a:r>
          </a:p>
          <a:p>
            <a:pPr marL="342900" indent="-342900">
              <a:lnSpc>
                <a:spcPct val="80000"/>
              </a:lnSpc>
              <a:buFontTx/>
              <a:buAutoNum type="arabicPeriod"/>
            </a:pPr>
            <a:r>
              <a:rPr lang="ru-RU" sz="2800">
                <a:solidFill>
                  <a:schemeClr val="tx2"/>
                </a:solidFill>
                <a:latin typeface="Arial" charset="0"/>
              </a:rPr>
              <a:t>2</a:t>
            </a:r>
          </a:p>
          <a:p>
            <a:pPr marL="342900" indent="-342900">
              <a:lnSpc>
                <a:spcPct val="80000"/>
              </a:lnSpc>
              <a:buFontTx/>
              <a:buAutoNum type="arabicPeriod"/>
            </a:pPr>
            <a:r>
              <a:rPr lang="ru-RU" sz="2800">
                <a:solidFill>
                  <a:schemeClr val="tx2"/>
                </a:solidFill>
                <a:latin typeface="Arial" charset="0"/>
              </a:rPr>
              <a:t>2</a:t>
            </a:r>
          </a:p>
        </p:txBody>
      </p:sp>
      <p:sp>
        <p:nvSpPr>
          <p:cNvPr id="4" name="Прямоугольник 2"/>
          <p:cNvSpPr/>
          <p:nvPr/>
        </p:nvSpPr>
        <p:spPr>
          <a:xfrm>
            <a:off x="323424" y="3021043"/>
            <a:ext cx="8504659" cy="153811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</a:pPr>
            <a:r>
              <a:rPr lang="ru-RU" sz="2800">
                <a:solidFill>
                  <a:schemeClr val="tx2"/>
                </a:solidFill>
                <a:latin typeface="Arial" charset="0"/>
              </a:rPr>
              <a:t>5. 235</a:t>
            </a:r>
          </a:p>
          <a:p>
            <a:pPr>
              <a:lnSpc>
                <a:spcPct val="80000"/>
              </a:lnSpc>
            </a:pPr>
            <a:r>
              <a:rPr lang="ru-RU" sz="2800">
                <a:solidFill>
                  <a:schemeClr val="tx2"/>
                </a:solidFill>
                <a:latin typeface="Arial" charset="0"/>
              </a:rPr>
              <a:t>6. 475281</a:t>
            </a:r>
          </a:p>
          <a:p>
            <a:pPr>
              <a:lnSpc>
                <a:spcPct val="80000"/>
              </a:lnSpc>
            </a:pPr>
            <a:r>
              <a:rPr lang="ru-RU" sz="2800">
                <a:solidFill>
                  <a:schemeClr val="tx2"/>
                </a:solidFill>
                <a:latin typeface="Arial" charset="0"/>
              </a:rPr>
              <a:t>7. 121133</a:t>
            </a:r>
          </a:p>
        </p:txBody>
      </p:sp>
      <p:sp>
        <p:nvSpPr>
          <p:cNvPr id="5" name="Прямоугольник 2"/>
          <p:cNvSpPr/>
          <p:nvPr/>
        </p:nvSpPr>
        <p:spPr>
          <a:xfrm>
            <a:off x="285720" y="4643446"/>
            <a:ext cx="8504659" cy="146721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</a:pPr>
            <a:endParaRPr lang="ru-RU" sz="2800" dirty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 descr="Папирус"/>
          <p:cNvSpPr>
            <a:spLocks noGrp="1" noChangeArrowheads="1"/>
          </p:cNvSpPr>
          <p:nvPr>
            <p:ph type="title"/>
          </p:nvPr>
        </p:nvSpPr>
        <p:spPr>
          <a:xfrm>
            <a:off x="1568450" y="220663"/>
            <a:ext cx="6692900" cy="650875"/>
          </a:xfrm>
          <a:blipFill dpi="0" rotWithShape="1">
            <a:blip r:embed="rId2" cstate="print"/>
            <a:srcRect/>
            <a:tile tx="0" ty="0" sx="100000" sy="100000" flip="none" algn="tl"/>
          </a:blipFill>
          <a:ln w="76200">
            <a:pattFill prst="sphere">
              <a:fgClr>
                <a:schemeClr val="tx2"/>
              </a:fgClr>
              <a:bgClr>
                <a:srgbClr val="FFFFFF"/>
              </a:bgClr>
            </a:pattFill>
          </a:ln>
        </p:spPr>
        <p:txBody>
          <a:bodyPr lIns="92075" tIns="46038" rIns="92075" bIns="46038" anchor="b"/>
          <a:lstStyle/>
          <a:p>
            <a:pPr>
              <a:lnSpc>
                <a:spcPct val="75000"/>
              </a:lnSpc>
            </a:pPr>
            <a:r>
              <a:rPr lang="ru-RU" b="0">
                <a:solidFill>
                  <a:srgbClr val="0000FF"/>
                </a:solidFill>
              </a:rPr>
              <a:t>рефлексия</a:t>
            </a:r>
          </a:p>
        </p:txBody>
      </p:sp>
      <p:sp>
        <p:nvSpPr>
          <p:cNvPr id="270339" name="Rectangle 3" descr="Папирус"/>
          <p:cNvSpPr>
            <a:spLocks noGrp="1" noChangeArrowheads="1"/>
          </p:cNvSpPr>
          <p:nvPr>
            <p:ph type="body" idx="1"/>
          </p:nvPr>
        </p:nvSpPr>
        <p:spPr>
          <a:xfrm>
            <a:off x="685800" y="1484313"/>
            <a:ext cx="7772400" cy="4537075"/>
          </a:xfrm>
          <a:blipFill dpi="0" rotWithShape="0">
            <a:blip r:embed="rId2" cstate="print"/>
            <a:srcRect/>
            <a:tile tx="0" ty="0" sx="100000" sy="100000" flip="none" algn="tl"/>
          </a:blipFill>
          <a:ln w="76200">
            <a:pattFill prst="pct60">
              <a:fgClr>
                <a:srgbClr val="996600"/>
              </a:fgClr>
              <a:bgClr>
                <a:srgbClr val="FFFFFF"/>
              </a:bgClr>
            </a:pattFill>
          </a:ln>
        </p:spPr>
        <p:txBody>
          <a:bodyPr lIns="92075" tIns="46038" rIns="92075" bIns="46038"/>
          <a:lstStyle/>
          <a:p>
            <a:pPr marL="609600" indent="-609600">
              <a:lnSpc>
                <a:spcPct val="80000"/>
              </a:lnSpc>
            </a:pPr>
            <a:r>
              <a:rPr lang="ru-RU" sz="4000" b="1">
                <a:solidFill>
                  <a:srgbClr val="0000FF"/>
                </a:solidFill>
              </a:rPr>
              <a:t>Что узнали?</a:t>
            </a:r>
          </a:p>
          <a:p>
            <a:pPr marL="609600" indent="-609600">
              <a:lnSpc>
                <a:spcPct val="80000"/>
              </a:lnSpc>
            </a:pPr>
            <a:r>
              <a:rPr lang="ru-RU" sz="4000" b="1">
                <a:solidFill>
                  <a:srgbClr val="0000FF"/>
                </a:solidFill>
              </a:rPr>
              <a:t>Каким способом?</a:t>
            </a:r>
          </a:p>
          <a:p>
            <a:pPr marL="609600" indent="-609600">
              <a:lnSpc>
                <a:spcPct val="80000"/>
              </a:lnSpc>
            </a:pPr>
            <a:r>
              <a:rPr lang="ru-RU" sz="4000" b="1">
                <a:solidFill>
                  <a:srgbClr val="0000FF"/>
                </a:solidFill>
              </a:rPr>
              <a:t>Чему научились?</a:t>
            </a:r>
          </a:p>
          <a:p>
            <a:pPr marL="609600" indent="-609600">
              <a:lnSpc>
                <a:spcPct val="80000"/>
              </a:lnSpc>
            </a:pPr>
            <a:r>
              <a:rPr lang="ru-RU" sz="4000" b="1">
                <a:solidFill>
                  <a:srgbClr val="0000FF"/>
                </a:solidFill>
              </a:rPr>
              <a:t>Какие испытывали трудности?</a:t>
            </a:r>
          </a:p>
          <a:p>
            <a:pPr marL="609600" indent="-609600">
              <a:lnSpc>
                <a:spcPct val="80000"/>
              </a:lnSpc>
            </a:pPr>
            <a:r>
              <a:rPr lang="ru-RU" sz="4000" b="1">
                <a:solidFill>
                  <a:srgbClr val="0000FF"/>
                </a:solidFill>
              </a:rPr>
              <a:t>Интересно ли было на уроке?</a:t>
            </a:r>
          </a:p>
        </p:txBody>
      </p:sp>
      <p:pic>
        <p:nvPicPr>
          <p:cNvPr id="270340" name="Picture 4" descr="2h3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7733507" y="51594"/>
            <a:ext cx="706437" cy="1412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9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/>
          </p:cNvSpPr>
          <p:nvPr/>
        </p:nvSpPr>
        <p:spPr>
          <a:xfrm>
            <a:off x="611188" y="1484313"/>
            <a:ext cx="7788275" cy="4537075"/>
          </a:xfrm>
          <a:prstGeom prst="rect">
            <a:avLst/>
          </a:prstGeo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  <a:defRPr/>
            </a:pPr>
            <a:r>
              <a:rPr lang="ru-RU" sz="2400" kern="0">
                <a:solidFill>
                  <a:srgbClr val="0000FF"/>
                </a:solidFill>
                <a:latin typeface="+mn-lt"/>
              </a:rPr>
              <a:t>Обществознание. 7 класс: учеб. Для общеобразоват. организаций / </a:t>
            </a:r>
            <a:r>
              <a:rPr lang="ru-RU" sz="2400" kern="0">
                <a:solidFill>
                  <a:srgbClr val="0000FF"/>
                </a:solidFill>
                <a:latin typeface="+mn-lt"/>
                <a:sym typeface="Symbol" pitchFamily="18" charset="2"/>
              </a:rPr>
              <a:t>Л.Н.Боголюбов, Н.И. Городецкая, Л.Ф. Иванова и др.; под ред. Л.Н.Боголюбова, Л.Ф. Ивановой. – 4-е изд. - М.: Просвещение, 2016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  <a:defRPr/>
            </a:pPr>
            <a:r>
              <a:rPr lang="ru-RU" sz="2400" kern="0">
                <a:solidFill>
                  <a:srgbClr val="0000FF"/>
                </a:solidFill>
                <a:latin typeface="+mn-lt"/>
                <a:sym typeface="Symbol" pitchFamily="18" charset="2"/>
              </a:rPr>
              <a:t>Обществознание. Поурочные разработки. 7 класс: учеб. пособие  для общеобразоват. Организаций / Л.Н.Боголюбов, Н.И. Городецкая, Л.Ф. Иванова и др.. - М.: Просвещение, 2016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  <a:defRPr/>
            </a:pPr>
            <a:r>
              <a:rPr lang="ru-RU" sz="2400" kern="0">
                <a:solidFill>
                  <a:srgbClr val="0000FF"/>
                </a:solidFill>
                <a:latin typeface="+mn-lt"/>
                <a:sym typeface="Symbol" pitchFamily="18" charset="2"/>
              </a:rPr>
              <a:t>Обществознание. Рабочая тетрадь. 7 класс. Учебное пособие для общеобразоват. организаций. /  Котова О.А., Лискова Т.Е.. 3-е изд. - М.: Просвещение, 2016</a:t>
            </a:r>
            <a:endParaRPr lang="ru-RU" sz="2400" kern="0" dirty="0">
              <a:solidFill>
                <a:srgbClr val="0000FF"/>
              </a:solidFill>
              <a:latin typeface="+mn-lt"/>
              <a:sym typeface="Symbol" pitchFamily="18" charset="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8313" y="333375"/>
            <a:ext cx="8207375" cy="768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Литература: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1925"/>
            <a:ext cx="8229600" cy="850900"/>
          </a:xfrm>
          <a:noFill/>
          <a:ln w="63500">
            <a:solidFill>
              <a:srgbClr val="CCFFCC"/>
            </a:solidFill>
          </a:ln>
          <a:effectLst>
            <a:outerShdw dist="35921" dir="2700000" algn="ctr" rotWithShape="0">
              <a:srgbClr val="FFFF00"/>
            </a:outerShdw>
          </a:effectLst>
        </p:spPr>
        <p:txBody>
          <a:bodyPr/>
          <a:lstStyle/>
          <a:p>
            <a:pPr algn="ctr"/>
            <a:r>
              <a:rPr lang="ru-RU" sz="44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Понятия, термины</a:t>
            </a: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75138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400" b="1" i="1" dirty="0" smtClean="0">
                <a:solidFill>
                  <a:srgbClr val="0000FF"/>
                </a:solidFill>
              </a:rPr>
              <a:t>правопорядок; </a:t>
            </a:r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400" b="1" i="1" dirty="0" smtClean="0">
                <a:solidFill>
                  <a:srgbClr val="0000FF"/>
                </a:solidFill>
              </a:rPr>
              <a:t>прокуратура; суд; </a:t>
            </a:r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rgbClr val="0000FF"/>
                </a:solidFill>
              </a:rPr>
              <a:t>противоправная деятельность; </a:t>
            </a:r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rgbClr val="0000FF"/>
                </a:solidFill>
              </a:rPr>
              <a:t>нотариат; нотариус; завещание;</a:t>
            </a:r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rgbClr val="0000FF"/>
                </a:solidFill>
              </a:rPr>
              <a:t>лицензия; </a:t>
            </a:r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rgbClr val="0000FF"/>
                </a:solidFill>
              </a:rPr>
              <a:t>свидетель; приговор; </a:t>
            </a:r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rgbClr val="0000FF"/>
                </a:solidFill>
              </a:rPr>
              <a:t>милиция (полиция);  </a:t>
            </a:r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rgbClr val="0000FF"/>
                </a:solidFill>
              </a:rPr>
              <a:t>ДПС, МОБ; ГИБДД/ГАИ; </a:t>
            </a:r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rgbClr val="0000FF"/>
                </a:solidFill>
              </a:rPr>
              <a:t>презумпция невиновности;</a:t>
            </a:r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rgbClr val="0000FF"/>
                </a:solidFill>
              </a:rPr>
              <a:t>паспортно-визовая служба;</a:t>
            </a:r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400" b="1" i="1" dirty="0" smtClean="0">
                <a:solidFill>
                  <a:srgbClr val="0000FF"/>
                </a:solidFill>
              </a:rPr>
              <a:t>ФСБ; </a:t>
            </a:r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400" b="1" i="1" dirty="0" smtClean="0">
                <a:solidFill>
                  <a:srgbClr val="0000FF"/>
                </a:solidFill>
              </a:rPr>
              <a:t>таможня </a:t>
            </a:r>
            <a:endParaRPr lang="ru-RU" sz="24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179388" y="476250"/>
            <a:ext cx="8569325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6600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4800" dirty="0" smtClean="0">
                <a:solidFill>
                  <a:srgbClr val="FFFF00"/>
                </a:solidFill>
              </a:rPr>
              <a:t>Проверка знаний</a:t>
            </a:r>
            <a:endParaRPr lang="ru-RU" sz="4800" dirty="0">
              <a:solidFill>
                <a:srgbClr val="FFFF00"/>
              </a:solidFill>
            </a:endParaRPr>
          </a:p>
        </p:txBody>
      </p: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358775" y="1700808"/>
            <a:ext cx="8533705" cy="4031873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6600"/>
            </a:outerShdw>
          </a:effectLst>
        </p:spPr>
        <p:txBody>
          <a:bodyPr wrap="square">
            <a:spAutoFit/>
          </a:bodyPr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ru-RU" sz="3200" dirty="0" smtClean="0">
                <a:solidFill>
                  <a:srgbClr val="0000FF"/>
                </a:solidFill>
              </a:rPr>
              <a:t>Что такое долг?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ru-RU" sz="3200" dirty="0" smtClean="0">
                <a:solidFill>
                  <a:srgbClr val="0000FF"/>
                </a:solidFill>
              </a:rPr>
              <a:t>Что такое обязанность?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ru-RU" sz="3200" dirty="0" smtClean="0">
                <a:solidFill>
                  <a:srgbClr val="0000FF"/>
                </a:solidFill>
              </a:rPr>
              <a:t>Что общего и различного в понятиях «долг» и «обязанность»?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ru-RU" sz="3200" dirty="0" smtClean="0">
                <a:solidFill>
                  <a:srgbClr val="0000FF"/>
                </a:solidFill>
              </a:rPr>
              <a:t>На протяжении многих веков единственным занятием мужчины считалась военная служба. Приведи несколько объяснений этого. Почему в наши дни это занятие не является главным?</a:t>
            </a:r>
            <a:endParaRPr lang="ru-RU" sz="3200" dirty="0">
              <a:solidFill>
                <a:srgbClr val="0000FF"/>
              </a:solidFill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>
            <a:lum bright="-36000" contrast="60000"/>
          </a:blip>
          <a:srcRect/>
          <a:stretch>
            <a:fillRect/>
          </a:stretch>
        </p:blipFill>
        <p:spPr>
          <a:xfrm>
            <a:off x="179388" y="1557338"/>
            <a:ext cx="8785225" cy="2951162"/>
          </a:xfrm>
          <a:prstGeom prst="rect">
            <a:avLst/>
          </a:prstGeom>
          <a:noFill/>
          <a:ln/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79388" y="4508500"/>
            <a:ext cx="8785225" cy="1314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buFontTx/>
              <a:buAutoNum type="arabicPeriod" startAt="7"/>
            </a:pPr>
            <a:r>
              <a:rPr lang="ru-RU" sz="2000" dirty="0">
                <a:solidFill>
                  <a:srgbClr val="0000FF"/>
                </a:solidFill>
              </a:rPr>
              <a:t>Прочитай высказывания и сравни их смысл.</a:t>
            </a:r>
          </a:p>
          <a:p>
            <a:pPr marL="342900" indent="-342900">
              <a:lnSpc>
                <a:spcPct val="80000"/>
              </a:lnSpc>
            </a:pPr>
            <a:r>
              <a:rPr lang="ru-RU" sz="2000" dirty="0">
                <a:solidFill>
                  <a:srgbClr val="0000FF"/>
                </a:solidFill>
              </a:rPr>
              <a:t>а) «Преступник может иногда избежать наказания, но не страха перед ним».						(Сенека)</a:t>
            </a:r>
          </a:p>
          <a:p>
            <a:pPr marL="342900" indent="-342900">
              <a:lnSpc>
                <a:spcPct val="80000"/>
              </a:lnSpc>
            </a:pPr>
            <a:r>
              <a:rPr lang="ru-RU" sz="2000" dirty="0">
                <a:solidFill>
                  <a:srgbClr val="0000FF"/>
                </a:solidFill>
              </a:rPr>
              <a:t>б) «Позорно не наказание, а преступление». 	         (И. Гердер)</a:t>
            </a:r>
          </a:p>
          <a:p>
            <a:pPr marL="342900" indent="-342900">
              <a:lnSpc>
                <a:spcPct val="80000"/>
              </a:lnSpc>
            </a:pPr>
            <a:r>
              <a:rPr lang="ru-RU" sz="2000" dirty="0">
                <a:solidFill>
                  <a:srgbClr val="0000FF"/>
                </a:solidFill>
              </a:rPr>
              <a:t>Объясни своими словами смысл каждого высказывания.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1925"/>
            <a:ext cx="8229600" cy="850900"/>
          </a:xfrm>
          <a:ln w="63500">
            <a:solidFill>
              <a:srgbClr val="CCFFCC"/>
            </a:solidFill>
          </a:ln>
          <a:effectLst>
            <a:outerShdw dist="35921" dir="2700000" algn="ctr" rotWithShape="0">
              <a:srgbClr val="FFFF00"/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Изучение нового материала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84784"/>
            <a:ext cx="8424862" cy="4565650"/>
          </a:xfrm>
          <a:noFill/>
          <a:ln w="63500">
            <a:solidFill>
              <a:srgbClr val="CCFFCC"/>
            </a:solidFill>
          </a:ln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solidFill>
                  <a:srgbClr val="0000FF"/>
                </a:solidFill>
              </a:rPr>
              <a:t>Правоохранительные органы Российской Федерации.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solidFill>
                  <a:srgbClr val="0000FF"/>
                </a:solidFill>
              </a:rPr>
              <a:t>Судебные органы Российской Федерации.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solidFill>
                  <a:srgbClr val="0000FF"/>
                </a:solidFill>
              </a:rPr>
              <a:t>Полиция.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solidFill>
                  <a:srgbClr val="0000FF"/>
                </a:solidFill>
              </a:rPr>
              <a:t>Адвокатура.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solidFill>
                  <a:srgbClr val="0000FF"/>
                </a:solidFill>
              </a:rPr>
              <a:t>Нотариат.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solidFill>
                  <a:srgbClr val="0000FF"/>
                </a:solidFill>
              </a:rPr>
              <a:t>Взаимоотношения органов государственной власти и граждан.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1925"/>
            <a:ext cx="8229600" cy="850900"/>
          </a:xfrm>
          <a:noFill/>
          <a:ln w="63500">
            <a:solidFill>
              <a:srgbClr val="CCFFCC"/>
            </a:solidFill>
          </a:ln>
          <a:effectLst>
            <a:outerShdw dist="35921" dir="2700000" algn="ctr" rotWithShape="0">
              <a:srgbClr val="FFFF00"/>
            </a:outerShdw>
          </a:effectLst>
        </p:spPr>
        <p:txBody>
          <a:bodyPr/>
          <a:lstStyle/>
          <a:p>
            <a:pPr algn="ctr"/>
            <a:r>
              <a:rPr lang="ru-RU" sz="44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Понятия, термины</a:t>
            </a: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75138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800" b="1" i="1" dirty="0">
                <a:solidFill>
                  <a:srgbClr val="0000FF"/>
                </a:solidFill>
              </a:rPr>
              <a:t>правопорядок; </a:t>
            </a:r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800" b="1" i="1" dirty="0">
                <a:solidFill>
                  <a:srgbClr val="0000FF"/>
                </a:solidFill>
              </a:rPr>
              <a:t>прокуратура; суд; </a:t>
            </a:r>
            <a:r>
              <a:rPr lang="ru-RU" sz="2800" b="1" dirty="0">
                <a:solidFill>
                  <a:srgbClr val="0000FF"/>
                </a:solidFill>
              </a:rPr>
              <a:t>противоправная деятельность; </a:t>
            </a:r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FF"/>
                </a:solidFill>
              </a:rPr>
              <a:t>нотариат; нотариус; завещание;</a:t>
            </a:r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FF"/>
                </a:solidFill>
              </a:rPr>
              <a:t>лицензия; </a:t>
            </a:r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FF"/>
                </a:solidFill>
              </a:rPr>
              <a:t>свидетель; приговор; </a:t>
            </a:r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FF"/>
                </a:solidFill>
              </a:rPr>
              <a:t>милиция (полиция);  </a:t>
            </a:r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FF"/>
                </a:solidFill>
              </a:rPr>
              <a:t>ДПС, МОБ; ГИБДД/ГАИ; </a:t>
            </a:r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FF"/>
                </a:solidFill>
              </a:rPr>
              <a:t>презумпция невиновности;</a:t>
            </a:r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FF"/>
                </a:solidFill>
              </a:rPr>
              <a:t>паспортно-визовая служба;</a:t>
            </a:r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800" b="1" i="1" dirty="0">
                <a:solidFill>
                  <a:srgbClr val="0000FF"/>
                </a:solidFill>
              </a:rPr>
              <a:t>ФСБ; </a:t>
            </a:r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ru-RU" sz="2800" b="1" i="1" dirty="0">
                <a:solidFill>
                  <a:srgbClr val="0000FF"/>
                </a:solidFill>
              </a:rPr>
              <a:t>таможня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Arial" charset="0"/>
              </a:rPr>
              <a:t>Актуализация темы</a:t>
            </a:r>
          </a:p>
        </p:txBody>
      </p:sp>
      <p:pic>
        <p:nvPicPr>
          <p:cNvPr id="208921" name="Picture 2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341438"/>
            <a:ext cx="8785225" cy="48244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79712" y="1340768"/>
            <a:ext cx="6985000" cy="1295400"/>
          </a:xfrm>
        </p:spPr>
        <p:txBody>
          <a:bodyPr/>
          <a:lstStyle/>
          <a:p>
            <a:pPr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Правоохранительные</a:t>
            </a:r>
            <a:r>
              <a:rPr lang="ru-RU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 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органы</a:t>
            </a:r>
            <a:r>
              <a:rPr lang="ru-RU" sz="2000" dirty="0">
                <a:solidFill>
                  <a:srgbClr val="0000FF"/>
                </a:solidFill>
              </a:rPr>
              <a:t> — обособленная группа (преимущественно) государственных </a:t>
            </a:r>
            <a:r>
              <a:rPr lang="ru-RU" sz="2000" b="1" dirty="0">
                <a:solidFill>
                  <a:srgbClr val="0000FF"/>
                </a:solidFill>
              </a:rPr>
              <a:t>органов</a:t>
            </a:r>
            <a:r>
              <a:rPr lang="ru-RU" sz="2000" dirty="0">
                <a:solidFill>
                  <a:srgbClr val="0000FF"/>
                </a:solidFill>
              </a:rPr>
              <a:t>, уполномоченных осуществлять деятельность по охране правопорядка и законности, защите прав и свобод человека (</a:t>
            </a:r>
            <a:r>
              <a:rPr lang="ru-RU" sz="2000" b="1" dirty="0">
                <a:solidFill>
                  <a:srgbClr val="0000FF"/>
                </a:solidFill>
              </a:rPr>
              <a:t>правоохранительную </a:t>
            </a:r>
            <a:r>
              <a:rPr lang="ru-RU" sz="2000" dirty="0">
                <a:solidFill>
                  <a:srgbClr val="0000FF"/>
                </a:solidFill>
              </a:rPr>
              <a:t>деятельность). </a:t>
            </a: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250825" y="333375"/>
            <a:ext cx="8642350" cy="792163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762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75000"/>
              </a:lnSpc>
            </a:pPr>
            <a:r>
              <a:rPr lang="ru-RU" sz="2800">
                <a:solidFill>
                  <a:srgbClr val="0000FF"/>
                </a:solidFill>
              </a:rPr>
              <a:t>Защита правопорядка. Правоохранительные органы на страже закона</a:t>
            </a:r>
          </a:p>
        </p:txBody>
      </p:sp>
      <p:pic>
        <p:nvPicPr>
          <p:cNvPr id="246788" name="Picture 4" descr="pravoohranitelnyie_organyi_kontrolnaya_rabota_na_temu_pravovoy_status_organov_upolnomochennyih_osuschestvlyat_operativnorozyisknuyu_deyatelnost_problemyi_opredeleniya_predelov_ih_p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1828800" cy="1276350"/>
          </a:xfrm>
          <a:prstGeom prst="rect">
            <a:avLst/>
          </a:prstGeom>
          <a:noFill/>
        </p:spPr>
      </p:pic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2195513" y="2708275"/>
            <a:ext cx="6480175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  <a:buFont typeface="Wingdings" pitchFamily="2" charset="2"/>
              <a:buChar char="O"/>
            </a:pPr>
            <a:r>
              <a:rPr lang="ru-RU" sz="2400" dirty="0">
                <a:solidFill>
                  <a:srgbClr val="0000FF"/>
                </a:solidFill>
              </a:rPr>
              <a:t> ПРОКУРАТУРА;</a:t>
            </a:r>
          </a:p>
          <a:p>
            <a:pPr>
              <a:lnSpc>
                <a:spcPct val="85000"/>
              </a:lnSpc>
              <a:buFont typeface="Wingdings" pitchFamily="2" charset="2"/>
              <a:buChar char="O"/>
            </a:pPr>
            <a:r>
              <a:rPr lang="ru-RU" sz="2400" dirty="0">
                <a:solidFill>
                  <a:srgbClr val="0000FF"/>
                </a:solidFill>
              </a:rPr>
              <a:t> МВД (система органов Министерства внутренних дел);</a:t>
            </a:r>
          </a:p>
          <a:p>
            <a:pPr>
              <a:lnSpc>
                <a:spcPct val="85000"/>
              </a:lnSpc>
              <a:buFont typeface="Wingdings" pitchFamily="2" charset="2"/>
              <a:buChar char="O"/>
            </a:pPr>
            <a:r>
              <a:rPr lang="ru-RU" sz="2400" dirty="0">
                <a:solidFill>
                  <a:srgbClr val="0000FF"/>
                </a:solidFill>
              </a:rPr>
              <a:t> ФСБ (Федеральная служба безопасности);</a:t>
            </a:r>
          </a:p>
          <a:p>
            <a:pPr>
              <a:lnSpc>
                <a:spcPct val="85000"/>
              </a:lnSpc>
              <a:buFont typeface="Wingdings" pitchFamily="2" charset="2"/>
              <a:buChar char="O"/>
            </a:pPr>
            <a:r>
              <a:rPr lang="ru-RU" sz="2400" dirty="0">
                <a:solidFill>
                  <a:srgbClr val="0000FF"/>
                </a:solidFill>
              </a:rPr>
              <a:t> Министерство юстиции;</a:t>
            </a:r>
          </a:p>
          <a:p>
            <a:pPr>
              <a:lnSpc>
                <a:spcPct val="85000"/>
              </a:lnSpc>
              <a:buFont typeface="Wingdings" pitchFamily="2" charset="2"/>
              <a:buChar char="O"/>
            </a:pPr>
            <a:r>
              <a:rPr lang="ru-RU" sz="2400" dirty="0">
                <a:solidFill>
                  <a:srgbClr val="0000FF"/>
                </a:solidFill>
              </a:rPr>
              <a:t>Таможня</a:t>
            </a:r>
          </a:p>
          <a:p>
            <a:pPr>
              <a:lnSpc>
                <a:spcPct val="85000"/>
              </a:lnSpc>
              <a:buFont typeface="Wingdings" pitchFamily="2" charset="2"/>
              <a:buChar char="O"/>
            </a:pPr>
            <a:endParaRPr lang="ru-RU" sz="2400" dirty="0">
              <a:solidFill>
                <a:srgbClr val="0000FF"/>
              </a:solidFill>
            </a:endParaRPr>
          </a:p>
          <a:p>
            <a:pPr>
              <a:lnSpc>
                <a:spcPct val="85000"/>
              </a:lnSpc>
              <a:buFont typeface="Wingdings" pitchFamily="2" charset="2"/>
              <a:buChar char="O"/>
            </a:pPr>
            <a:r>
              <a:rPr lang="ru-RU" sz="2400" dirty="0">
                <a:solidFill>
                  <a:srgbClr val="0000FF"/>
                </a:solidFill>
              </a:rPr>
              <a:t>Адвокатура;</a:t>
            </a:r>
          </a:p>
          <a:p>
            <a:pPr>
              <a:lnSpc>
                <a:spcPct val="85000"/>
              </a:lnSpc>
              <a:buFont typeface="Wingdings" pitchFamily="2" charset="2"/>
              <a:buChar char="O"/>
            </a:pPr>
            <a:r>
              <a:rPr lang="ru-RU" sz="2400" dirty="0">
                <a:solidFill>
                  <a:srgbClr val="0000FF"/>
                </a:solidFill>
              </a:rPr>
              <a:t>Нотариат;</a:t>
            </a:r>
          </a:p>
          <a:p>
            <a:pPr>
              <a:lnSpc>
                <a:spcPct val="85000"/>
              </a:lnSpc>
              <a:buFont typeface="Wingdings" pitchFamily="2" charset="2"/>
              <a:buChar char="O"/>
            </a:pPr>
            <a:r>
              <a:rPr lang="ru-RU" sz="2400" dirty="0">
                <a:solidFill>
                  <a:srgbClr val="0000FF"/>
                </a:solidFill>
              </a:rPr>
              <a:t>Частные охранные предприятия</a:t>
            </a:r>
          </a:p>
        </p:txBody>
      </p:sp>
      <p:sp>
        <p:nvSpPr>
          <p:cNvPr id="246790" name="AutoShape 6"/>
          <p:cNvSpPr>
            <a:spLocks/>
          </p:cNvSpPr>
          <p:nvPr/>
        </p:nvSpPr>
        <p:spPr bwMode="auto">
          <a:xfrm>
            <a:off x="1763713" y="2852738"/>
            <a:ext cx="360362" cy="2016125"/>
          </a:xfrm>
          <a:prstGeom prst="leftBrace">
            <a:avLst>
              <a:gd name="adj1" fmla="val 46623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46791" name="Text Box 7"/>
          <p:cNvSpPr txBox="1">
            <a:spLocks noChangeArrowheads="1"/>
          </p:cNvSpPr>
          <p:nvPr/>
        </p:nvSpPr>
        <p:spPr bwMode="auto">
          <a:xfrm rot="-24289433">
            <a:off x="0" y="3716338"/>
            <a:ext cx="219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государственные</a:t>
            </a:r>
          </a:p>
        </p:txBody>
      </p:sp>
      <p:sp>
        <p:nvSpPr>
          <p:cNvPr id="246792" name="Text Box 8"/>
          <p:cNvSpPr txBox="1">
            <a:spLocks noChangeArrowheads="1"/>
          </p:cNvSpPr>
          <p:nvPr/>
        </p:nvSpPr>
        <p:spPr bwMode="auto">
          <a:xfrm rot="-24289433">
            <a:off x="0" y="5661025"/>
            <a:ext cx="2455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негосударственные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99992" y="5085184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FF0000"/>
                </a:solidFill>
              </a:rPr>
              <a:t>Не имеют властных полномочий и не являются в полной мере правоохранительными органами</a:t>
            </a:r>
            <a:endParaRPr lang="ru-RU" sz="1600" i="1" dirty="0">
              <a:solidFill>
                <a:srgbClr val="FF0000"/>
              </a:solidFill>
            </a:endParaRPr>
          </a:p>
        </p:txBody>
      </p:sp>
      <p:sp>
        <p:nvSpPr>
          <p:cNvPr id="10" name="AutoShape 6"/>
          <p:cNvSpPr>
            <a:spLocks/>
          </p:cNvSpPr>
          <p:nvPr/>
        </p:nvSpPr>
        <p:spPr bwMode="auto">
          <a:xfrm>
            <a:off x="4355976" y="5157192"/>
            <a:ext cx="216024" cy="936103"/>
          </a:xfrm>
          <a:prstGeom prst="leftBrace">
            <a:avLst>
              <a:gd name="adj1" fmla="val 46623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pl-Shablon1">
  <a:themeElements>
    <a:clrScheme name="pl-Shablon1 13">
      <a:dk1>
        <a:srgbClr val="E9770A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C7650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-Shabl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l-Shabl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1 13">
        <a:dk1>
          <a:srgbClr val="E9770A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C7650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pl-Shablon1</Template>
  <TotalTime>1394</TotalTime>
  <Words>1527</Words>
  <Application>Microsoft Office PowerPoint</Application>
  <PresentationFormat>Экран (4:3)</PresentationFormat>
  <Paragraphs>278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pl-Shablon1</vt:lpstr>
      <vt:lpstr>Кто стоит на страже закона</vt:lpstr>
      <vt:lpstr>Цели урока</vt:lpstr>
      <vt:lpstr>Знать и уметь</vt:lpstr>
      <vt:lpstr>Понятия, термины</vt:lpstr>
      <vt:lpstr>Слайд 5</vt:lpstr>
      <vt:lpstr>Изучение нового материала</vt:lpstr>
      <vt:lpstr>Понятия, термины</vt:lpstr>
      <vt:lpstr>Актуализация темы</vt:lpstr>
      <vt:lpstr>Слайд 9</vt:lpstr>
      <vt:lpstr>Слайд 10</vt:lpstr>
      <vt:lpstr>Слайд 11</vt:lpstr>
      <vt:lpstr>Слайд 12</vt:lpstr>
      <vt:lpstr>С действием правоохранительных органов связаны:</vt:lpstr>
      <vt:lpstr>Судебный процесс</vt:lpstr>
      <vt:lpstr>Слайд 15</vt:lpstr>
      <vt:lpstr>Слайд 16</vt:lpstr>
      <vt:lpstr>Основные задачи полиции общественной безопасности</vt:lpstr>
      <vt:lpstr>Какие задачи решает подразделение и комиссия по делам несовершеннолетних?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рефлексия</vt:lpstr>
      <vt:lpstr>Слайд 32</vt:lpstr>
    </vt:vector>
  </TitlesOfParts>
  <LinksUpToDate>false</LinksUpToDate>
  <SharedDoc>false</SharedDoc>
  <HyperlinkBase>http://www.powerlexis.ru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заставка</dc:title>
  <dc:creator>Колмаков</dc:creator>
  <cp:keywords>"PowerLexis" - Презентационное агентство</cp:keywords>
  <cp:lastModifiedBy>ISR05DAGM2245048</cp:lastModifiedBy>
  <cp:revision>210</cp:revision>
  <dcterms:created xsi:type="dcterms:W3CDTF">2009-10-20T16:24:42Z</dcterms:created>
  <dcterms:modified xsi:type="dcterms:W3CDTF">2019-11-27T18:02:09Z</dcterms:modified>
</cp:coreProperties>
</file>