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Override PartName="/ppt/slideLayouts/slideLayout6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Layouts/slideLayout60.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notesMasterIdLst>
    <p:notesMasterId r:id="rId21"/>
  </p:notesMasterIdLst>
  <p:sldIdLst>
    <p:sldId id="268" r:id="rId7"/>
    <p:sldId id="263" r:id="rId8"/>
    <p:sldId id="260" r:id="rId9"/>
    <p:sldId id="264" r:id="rId10"/>
    <p:sldId id="261" r:id="rId11"/>
    <p:sldId id="259" r:id="rId12"/>
    <p:sldId id="256" r:id="rId13"/>
    <p:sldId id="257" r:id="rId14"/>
    <p:sldId id="262" r:id="rId15"/>
    <p:sldId id="266" r:id="rId16"/>
    <p:sldId id="265" r:id="rId17"/>
    <p:sldId id="267" r:id="rId18"/>
    <p:sldId id="258" r:id="rId19"/>
    <p:sldId id="269"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0E07"/>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E2A914-4EF0-4D17-A00B-248469158374}" type="datetimeFigureOut">
              <a:rPr lang="ru-RU" smtClean="0"/>
              <a:pPr/>
              <a:t>30.11.2019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AC8FB9-E647-41F0-BBB5-919AE02EAAC5}"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6FAC8FB9-E647-41F0-BBB5-919AE02EAAC5}"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30.11.2019</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30.11.2019</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30.11.2019</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30.11.2019</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30.11.2019</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30.11.2019</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30.11.2019</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30.11.2019</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30.11.2019</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30.11.2019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5B106E36-FD25-4E2D-B0AA-010F637433A0}" type="datetimeFigureOut">
              <a:rPr lang="ru-RU" smtClean="0"/>
              <a:pPr/>
              <a:t>30.11.2019</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25C68B6-61C2-468F-89AB-4B9F7531AA68}"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30.11.2019</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30.11.2019</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30.11.2019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30.11.2019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40000"/>
                <a:satMod val="350000"/>
                <a:alpha val="0"/>
              </a:schemeClr>
            </a:gs>
            <a:gs pos="40000">
              <a:schemeClr val="bg2">
                <a:tint val="45000"/>
                <a:shade val="99000"/>
                <a:satMod val="350000"/>
              </a:schemeClr>
            </a:gs>
            <a:gs pos="100000">
              <a:schemeClr val="bg2">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5719"/>
          </a:xfrm>
        </p:spPr>
        <p:txBody>
          <a:bodyPr>
            <a:normAutofit fontScale="90000"/>
          </a:bodyPr>
          <a:lstStyle/>
          <a:p>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b="1" u="sng" dirty="0" smtClean="0"/>
              <a:t/>
            </a:r>
            <a:br>
              <a:rPr lang="ru-RU" b="1" u="sng" dirty="0" smtClean="0"/>
            </a:br>
            <a:r>
              <a:rPr lang="ru-RU" sz="2800" dirty="0" smtClean="0">
                <a:solidFill>
                  <a:schemeClr val="tx2"/>
                </a:solidFill>
              </a:rPr>
              <a:t/>
            </a:r>
            <a:br>
              <a:rPr lang="ru-RU" sz="2800" dirty="0" smtClean="0">
                <a:solidFill>
                  <a:schemeClr val="tx2"/>
                </a:solidFill>
              </a:rPr>
            </a:br>
            <a:r>
              <a:rPr lang="ru-RU" sz="2800" dirty="0" smtClean="0">
                <a:solidFill>
                  <a:schemeClr val="tx2"/>
                </a:solidFill>
              </a:rPr>
              <a:t>                         </a:t>
            </a:r>
            <a:r>
              <a:rPr lang="ru-RU" dirty="0" smtClean="0">
                <a:solidFill>
                  <a:schemeClr val="tx2"/>
                </a:solidFill>
              </a:rPr>
              <a:t/>
            </a:r>
            <a:br>
              <a:rPr lang="ru-RU" dirty="0" smtClean="0">
                <a:solidFill>
                  <a:schemeClr val="tx2"/>
                </a:solidFill>
              </a:rPr>
            </a:br>
            <a:r>
              <a:rPr lang="ru-RU" dirty="0" smtClean="0">
                <a:solidFill>
                  <a:schemeClr val="tx2"/>
                </a:solidFill>
              </a:rPr>
              <a:t/>
            </a:r>
            <a:br>
              <a:rPr lang="ru-RU" dirty="0" smtClean="0">
                <a:solidFill>
                  <a:schemeClr val="tx2"/>
                </a:solidFill>
              </a:rPr>
            </a:br>
            <a:r>
              <a:rPr lang="ru-RU" dirty="0" smtClean="0">
                <a:solidFill>
                  <a:schemeClr val="tx2"/>
                </a:solidFill>
              </a:rPr>
              <a:t/>
            </a:r>
            <a:br>
              <a:rPr lang="ru-RU" dirty="0" smtClean="0">
                <a:solidFill>
                  <a:schemeClr val="tx2"/>
                </a:solidFill>
              </a:rPr>
            </a:br>
            <a:r>
              <a:rPr lang="ru-RU" dirty="0" smtClean="0">
                <a:solidFill>
                  <a:schemeClr val="tx2"/>
                </a:solidFill>
              </a:rPr>
              <a:t/>
            </a:r>
            <a:br>
              <a:rPr lang="ru-RU" dirty="0" smtClean="0">
                <a:solidFill>
                  <a:schemeClr val="tx2"/>
                </a:solidFill>
              </a:rPr>
            </a:br>
            <a:r>
              <a:rPr lang="ru-RU" dirty="0" smtClean="0">
                <a:solidFill>
                  <a:schemeClr val="tx2"/>
                </a:solidFill>
              </a:rPr>
              <a:t/>
            </a:r>
            <a:br>
              <a:rPr lang="ru-RU" dirty="0" smtClean="0">
                <a:solidFill>
                  <a:schemeClr val="tx2"/>
                </a:solidFill>
              </a:rPr>
            </a:br>
            <a:r>
              <a:rPr lang="ru-RU" dirty="0" smtClean="0">
                <a:solidFill>
                  <a:schemeClr val="tx2"/>
                </a:solidFill>
              </a:rPr>
              <a:t/>
            </a:r>
            <a:br>
              <a:rPr lang="ru-RU" dirty="0" smtClean="0">
                <a:solidFill>
                  <a:schemeClr val="tx2"/>
                </a:solidFill>
              </a:rPr>
            </a:br>
            <a:r>
              <a:rPr lang="ru-RU" dirty="0" smtClean="0">
                <a:solidFill>
                  <a:schemeClr val="tx2"/>
                </a:solidFill>
              </a:rPr>
              <a:t/>
            </a:r>
            <a:br>
              <a:rPr lang="ru-RU" dirty="0" smtClean="0">
                <a:solidFill>
                  <a:schemeClr val="tx2"/>
                </a:solidFill>
              </a:rPr>
            </a:br>
            <a:r>
              <a:rPr lang="ru-RU" dirty="0" smtClean="0">
                <a:solidFill>
                  <a:schemeClr val="tx2"/>
                </a:solidFill>
              </a:rPr>
              <a:t>                              </a:t>
            </a:r>
            <a:br>
              <a:rPr lang="ru-RU" dirty="0" smtClean="0">
                <a:solidFill>
                  <a:schemeClr val="tx2"/>
                </a:solidFill>
              </a:rPr>
            </a:br>
            <a:r>
              <a:rPr lang="ru-RU" dirty="0" smtClean="0">
                <a:solidFill>
                  <a:schemeClr val="tx2"/>
                </a:solidFill>
              </a:rPr>
              <a:t/>
            </a:r>
            <a:br>
              <a:rPr lang="ru-RU" dirty="0" smtClean="0">
                <a:solidFill>
                  <a:schemeClr val="tx2"/>
                </a:solidFill>
              </a:rPr>
            </a:br>
            <a:r>
              <a:rPr lang="ru-RU" dirty="0" smtClean="0">
                <a:solidFill>
                  <a:schemeClr val="tx2"/>
                </a:solidFill>
              </a:rPr>
              <a:t>                             </a:t>
            </a:r>
            <a:br>
              <a:rPr lang="ru-RU" dirty="0" smtClean="0">
                <a:solidFill>
                  <a:schemeClr val="tx2"/>
                </a:solidFill>
              </a:rPr>
            </a:br>
            <a:endParaRPr lang="ru-RU" dirty="0">
              <a:solidFill>
                <a:schemeClr val="tx2"/>
              </a:solidFill>
            </a:endParaRPr>
          </a:p>
        </p:txBody>
      </p:sp>
      <p:sp>
        <p:nvSpPr>
          <p:cNvPr id="3" name="Содержимое 2"/>
          <p:cNvSpPr>
            <a:spLocks noGrp="1"/>
          </p:cNvSpPr>
          <p:nvPr>
            <p:ph idx="1"/>
          </p:nvPr>
        </p:nvSpPr>
        <p:spPr>
          <a:xfrm>
            <a:off x="-142908" y="6072206"/>
            <a:ext cx="8829708" cy="53957"/>
          </a:xfrm>
        </p:spPr>
        <p:txBody>
          <a:bodyPr>
            <a:normAutofit fontScale="25000" lnSpcReduction="20000"/>
          </a:bodyPr>
          <a:lstStyle/>
          <a:p>
            <a:endParaRPr lang="ru-RU" dirty="0"/>
          </a:p>
        </p:txBody>
      </p:sp>
      <p:sp>
        <p:nvSpPr>
          <p:cNvPr id="4" name="Прямоугольник 3"/>
          <p:cNvSpPr/>
          <p:nvPr/>
        </p:nvSpPr>
        <p:spPr>
          <a:xfrm>
            <a:off x="214282" y="785794"/>
            <a:ext cx="8786874" cy="1754326"/>
          </a:xfrm>
          <a:prstGeom prst="rect">
            <a:avLst/>
          </a:prstGeom>
        </p:spPr>
        <p:txBody>
          <a:bodyPr wrap="square">
            <a:spAutoFit/>
          </a:bodyPr>
          <a:lstStyle/>
          <a:p>
            <a:pPr algn="ctr"/>
            <a:r>
              <a:rPr lang="ru-RU" sz="3600" dirty="0" smtClean="0">
                <a:solidFill>
                  <a:schemeClr val="tx2"/>
                </a:solidFill>
              </a:rPr>
              <a:t>Презентация к уроку «Образование»</a:t>
            </a:r>
          </a:p>
          <a:p>
            <a:pPr algn="ctr"/>
            <a:r>
              <a:rPr lang="ru-RU" sz="3600" dirty="0" smtClean="0">
                <a:solidFill>
                  <a:schemeClr val="tx2"/>
                </a:solidFill>
              </a:rPr>
              <a:t> для 11класса </a:t>
            </a:r>
          </a:p>
          <a:p>
            <a:pPr algn="ctr"/>
            <a:endParaRPr lang="ru-RU" sz="3600" dirty="0" smtClean="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a:xfrm>
            <a:off x="457200" y="214290"/>
            <a:ext cx="8186766" cy="6259662"/>
          </a:xfrm>
          <a:blipFill>
            <a:blip r:embed="rId3" cstate="print"/>
            <a:tile tx="0" ty="0" sx="100000" sy="100000" flip="none" algn="tl"/>
          </a:blipFill>
        </p:spPr>
        <p:txBody>
          <a:bodyPr>
            <a:normAutofit/>
          </a:bodyPr>
          <a:lstStyle/>
          <a:p>
            <a:r>
              <a:rPr lang="ru-RU" sz="2800" b="1" u="sng" dirty="0" smtClean="0">
                <a:solidFill>
                  <a:schemeClr val="accent3">
                    <a:lumMod val="50000"/>
                  </a:schemeClr>
                </a:solidFill>
              </a:rPr>
              <a:t>А4. </a:t>
            </a:r>
            <a:r>
              <a:rPr lang="ru-RU" sz="2800" dirty="0" smtClean="0">
                <a:solidFill>
                  <a:schemeClr val="accent3">
                    <a:lumMod val="50000"/>
                  </a:schemeClr>
                </a:solidFill>
              </a:rPr>
              <a:t>Верны ли следующие суждения о социальной функции образования?</a:t>
            </a:r>
          </a:p>
          <a:p>
            <a:r>
              <a:rPr lang="ru-RU" sz="2800" dirty="0" smtClean="0">
                <a:solidFill>
                  <a:schemeClr val="accent3">
                    <a:lumMod val="50000"/>
                  </a:schemeClr>
                </a:solidFill>
              </a:rPr>
              <a:t>А. Социальная функция образования заключается в том, что в его процессе человек овладевает социальным опытом, происходит социализация личности.</a:t>
            </a:r>
          </a:p>
          <a:p>
            <a:r>
              <a:rPr lang="ru-RU" sz="2800" dirty="0" smtClean="0">
                <a:solidFill>
                  <a:schemeClr val="accent3">
                    <a:lumMod val="50000"/>
                  </a:schemeClr>
                </a:solidFill>
              </a:rPr>
              <a:t>Б. Социальная функция образования заключается в том, что оно непосредственно регулирует социальные процессы в обществе.</a:t>
            </a:r>
          </a:p>
          <a:p>
            <a:r>
              <a:rPr lang="ru-RU" sz="2800" dirty="0" smtClean="0">
                <a:solidFill>
                  <a:schemeClr val="accent3">
                    <a:lumMod val="50000"/>
                  </a:schemeClr>
                </a:solidFill>
              </a:rPr>
              <a:t>          </a:t>
            </a:r>
            <a:r>
              <a:rPr lang="ru-RU" dirty="0" smtClean="0">
                <a:solidFill>
                  <a:schemeClr val="accent3">
                    <a:lumMod val="50000"/>
                  </a:schemeClr>
                </a:solidFill>
              </a:rPr>
              <a:t>1)верно только А      3) верны оба суждения</a:t>
            </a:r>
          </a:p>
          <a:p>
            <a:r>
              <a:rPr lang="ru-RU" dirty="0" smtClean="0">
                <a:solidFill>
                  <a:schemeClr val="accent3">
                    <a:lumMod val="50000"/>
                  </a:schemeClr>
                </a:solidFill>
              </a:rPr>
              <a:t>          2) верно только Б    4) оба суждения неверны</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52"/>
            <a:ext cx="8229600" cy="1357322"/>
          </a:xfrm>
          <a:solidFill>
            <a:schemeClr val="accent1">
              <a:lumMod val="20000"/>
              <a:lumOff val="80000"/>
            </a:schemeClr>
          </a:solidFill>
        </p:spPr>
        <p:txBody>
          <a:bodyPr>
            <a:noAutofit/>
          </a:bodyPr>
          <a:lstStyle/>
          <a:p>
            <a:pPr algn="ctr"/>
            <a:r>
              <a:rPr lang="ru-RU" sz="3600" b="1" dirty="0" smtClean="0">
                <a:solidFill>
                  <a:srgbClr val="C00000"/>
                </a:solidFill>
              </a:rPr>
              <a:t>Сеть образовательных учреждений в России:</a:t>
            </a:r>
            <a:r>
              <a:rPr lang="ru-RU" sz="3600" dirty="0" smtClean="0"/>
              <a:t/>
            </a:r>
            <a:br>
              <a:rPr lang="ru-RU" sz="3600" dirty="0" smtClean="0"/>
            </a:br>
            <a:endParaRPr lang="ru-RU" sz="3600" dirty="0"/>
          </a:p>
        </p:txBody>
      </p:sp>
      <p:sp>
        <p:nvSpPr>
          <p:cNvPr id="3" name="Содержимое 2"/>
          <p:cNvSpPr>
            <a:spLocks noGrp="1"/>
          </p:cNvSpPr>
          <p:nvPr>
            <p:ph idx="1"/>
          </p:nvPr>
        </p:nvSpPr>
        <p:spPr>
          <a:xfrm>
            <a:off x="457200" y="1600200"/>
            <a:ext cx="8229600" cy="5114948"/>
          </a:xfrm>
          <a:blipFill>
            <a:blip r:embed="rId2" cstate="print"/>
            <a:tile tx="0" ty="0" sx="100000" sy="100000" flip="none" algn="tl"/>
          </a:blipFill>
        </p:spPr>
        <p:txBody>
          <a:bodyPr>
            <a:normAutofit fontScale="70000" lnSpcReduction="20000"/>
          </a:bodyPr>
          <a:lstStyle/>
          <a:p>
            <a:pPr lvl="0"/>
            <a:r>
              <a:rPr lang="ru-RU" b="1" dirty="0" smtClean="0">
                <a:solidFill>
                  <a:schemeClr val="accent2">
                    <a:lumMod val="75000"/>
                  </a:schemeClr>
                </a:solidFill>
              </a:rPr>
              <a:t>дошкольные</a:t>
            </a:r>
            <a:r>
              <a:rPr lang="ru-RU" dirty="0" smtClean="0">
                <a:solidFill>
                  <a:schemeClr val="accent2">
                    <a:lumMod val="75000"/>
                  </a:schemeClr>
                </a:solidFill>
              </a:rPr>
              <a:t> (ясли, детские сады);</a:t>
            </a:r>
          </a:p>
          <a:p>
            <a:pPr lvl="0"/>
            <a:r>
              <a:rPr lang="ru-RU" b="1" dirty="0" smtClean="0">
                <a:solidFill>
                  <a:schemeClr val="accent2">
                    <a:lumMod val="75000"/>
                  </a:schemeClr>
                </a:solidFill>
              </a:rPr>
              <a:t>начального</a:t>
            </a:r>
            <a:r>
              <a:rPr lang="ru-RU" dirty="0" smtClean="0">
                <a:solidFill>
                  <a:schemeClr val="accent2">
                    <a:lumMod val="75000"/>
                  </a:schemeClr>
                </a:solidFill>
              </a:rPr>
              <a:t> (4 класса), </a:t>
            </a:r>
            <a:r>
              <a:rPr lang="ru-RU" b="1" dirty="0" smtClean="0">
                <a:solidFill>
                  <a:schemeClr val="accent2">
                    <a:lumMod val="75000"/>
                  </a:schemeClr>
                </a:solidFill>
              </a:rPr>
              <a:t>общего среднего </a:t>
            </a:r>
            <a:r>
              <a:rPr lang="ru-RU" dirty="0" smtClean="0">
                <a:solidFill>
                  <a:schemeClr val="accent2">
                    <a:lumMod val="75000"/>
                  </a:schemeClr>
                </a:solidFill>
              </a:rPr>
              <a:t>(9 классов) и </a:t>
            </a:r>
            <a:r>
              <a:rPr lang="ru-RU" b="1" dirty="0" smtClean="0">
                <a:solidFill>
                  <a:schemeClr val="accent2">
                    <a:lumMod val="75000"/>
                  </a:schemeClr>
                </a:solidFill>
              </a:rPr>
              <a:t>полного среднего</a:t>
            </a:r>
            <a:r>
              <a:rPr lang="ru-RU" dirty="0" smtClean="0">
                <a:solidFill>
                  <a:schemeClr val="accent2">
                    <a:lumMod val="75000"/>
                  </a:schemeClr>
                </a:solidFill>
              </a:rPr>
              <a:t> (11 классов) образования (школы, гимназии, лицеи);</a:t>
            </a:r>
          </a:p>
          <a:p>
            <a:pPr lvl="0"/>
            <a:r>
              <a:rPr lang="ru-RU" b="1" dirty="0" smtClean="0">
                <a:solidFill>
                  <a:schemeClr val="accent2">
                    <a:lumMod val="75000"/>
                  </a:schemeClr>
                </a:solidFill>
              </a:rPr>
              <a:t>дополнительное образование</a:t>
            </a:r>
            <a:r>
              <a:rPr lang="ru-RU" dirty="0" smtClean="0">
                <a:solidFill>
                  <a:schemeClr val="accent2">
                    <a:lumMod val="75000"/>
                  </a:schemeClr>
                </a:solidFill>
              </a:rPr>
              <a:t> (дома детского творчества, кружки, секции);</a:t>
            </a:r>
          </a:p>
          <a:p>
            <a:pPr lvl="0"/>
            <a:r>
              <a:rPr lang="ru-RU" b="1" dirty="0" smtClean="0">
                <a:solidFill>
                  <a:schemeClr val="accent2">
                    <a:lumMod val="75000"/>
                  </a:schemeClr>
                </a:solidFill>
              </a:rPr>
              <a:t>среднего специального образования </a:t>
            </a:r>
            <a:r>
              <a:rPr lang="ru-RU" dirty="0" smtClean="0">
                <a:solidFill>
                  <a:schemeClr val="accent2">
                    <a:lumMod val="75000"/>
                  </a:schemeClr>
                </a:solidFill>
              </a:rPr>
              <a:t>(лицеи, техникумы, училища, колледжи);</a:t>
            </a:r>
          </a:p>
          <a:p>
            <a:pPr lvl="0"/>
            <a:r>
              <a:rPr lang="ru-RU" b="1" dirty="0" smtClean="0">
                <a:solidFill>
                  <a:schemeClr val="accent2">
                    <a:lumMod val="75000"/>
                  </a:schemeClr>
                </a:solidFill>
              </a:rPr>
              <a:t>высшего специального образования </a:t>
            </a:r>
            <a:r>
              <a:rPr lang="ru-RU" dirty="0" smtClean="0">
                <a:solidFill>
                  <a:schemeClr val="accent2">
                    <a:lumMod val="75000"/>
                  </a:schemeClr>
                </a:solidFill>
              </a:rPr>
              <a:t>(вузы: институты, университеты, академии);</a:t>
            </a:r>
          </a:p>
          <a:p>
            <a:pPr lvl="0"/>
            <a:r>
              <a:rPr lang="ru-RU" b="1" dirty="0" err="1" smtClean="0">
                <a:solidFill>
                  <a:schemeClr val="accent2">
                    <a:lumMod val="75000"/>
                  </a:schemeClr>
                </a:solidFill>
              </a:rPr>
              <a:t>постдипломного</a:t>
            </a:r>
            <a:r>
              <a:rPr lang="ru-RU" b="1" dirty="0" smtClean="0">
                <a:solidFill>
                  <a:schemeClr val="accent2">
                    <a:lumMod val="75000"/>
                  </a:schemeClr>
                </a:solidFill>
              </a:rPr>
              <a:t> образования </a:t>
            </a:r>
            <a:r>
              <a:rPr lang="ru-RU" dirty="0" smtClean="0">
                <a:solidFill>
                  <a:schemeClr val="accent2">
                    <a:lumMod val="75000"/>
                  </a:schemeClr>
                </a:solidFill>
              </a:rPr>
              <a:t>(институты повышения квалификации, курсы);</a:t>
            </a:r>
          </a:p>
          <a:p>
            <a:pPr lvl="0"/>
            <a:r>
              <a:rPr lang="ru-RU" b="1" dirty="0" smtClean="0">
                <a:solidFill>
                  <a:schemeClr val="accent2">
                    <a:lumMod val="75000"/>
                  </a:schemeClr>
                </a:solidFill>
              </a:rPr>
              <a:t>подготовка научных кадров </a:t>
            </a:r>
            <a:r>
              <a:rPr lang="ru-RU" dirty="0" smtClean="0">
                <a:solidFill>
                  <a:schemeClr val="accent2">
                    <a:lumMod val="75000"/>
                  </a:schemeClr>
                </a:solidFill>
              </a:rPr>
              <a:t>(магистратура, ординатура, аспирантура, докторантура);</a:t>
            </a:r>
          </a:p>
          <a:p>
            <a:pPr lvl="0"/>
            <a:r>
              <a:rPr lang="ru-RU" b="1" dirty="0" smtClean="0">
                <a:solidFill>
                  <a:schemeClr val="accent2">
                    <a:lumMod val="75000"/>
                  </a:schemeClr>
                </a:solidFill>
              </a:rPr>
              <a:t>духовные учебные заведения </a:t>
            </a:r>
            <a:r>
              <a:rPr lang="ru-RU" dirty="0" smtClean="0">
                <a:solidFill>
                  <a:schemeClr val="accent2">
                    <a:lumMod val="75000"/>
                  </a:schemeClr>
                </a:solidFill>
              </a:rPr>
              <a:t>(семинарии, теологические факультеты, духовные академии).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14290"/>
            <a:ext cx="8229600" cy="5911873"/>
          </a:xfrm>
        </p:spPr>
        <p:txBody>
          <a:bodyPr>
            <a:normAutofit fontScale="85000" lnSpcReduction="10000"/>
          </a:bodyPr>
          <a:lstStyle/>
          <a:p>
            <a:r>
              <a:rPr lang="ru-RU" b="1" u="sng" dirty="0" smtClean="0">
                <a:solidFill>
                  <a:srgbClr val="00B050"/>
                </a:solidFill>
              </a:rPr>
              <a:t>Общие тенденции в образовании:</a:t>
            </a:r>
          </a:p>
          <a:p>
            <a:pPr lvl="0"/>
            <a:r>
              <a:rPr lang="ru-RU" dirty="0" smtClean="0">
                <a:solidFill>
                  <a:srgbClr val="002060"/>
                </a:solidFill>
              </a:rPr>
              <a:t>демократизация образования;</a:t>
            </a:r>
          </a:p>
          <a:p>
            <a:pPr lvl="0"/>
            <a:r>
              <a:rPr lang="ru-RU" dirty="0" smtClean="0">
                <a:solidFill>
                  <a:srgbClr val="002060"/>
                </a:solidFill>
              </a:rPr>
              <a:t>рост продолжительности образования;</a:t>
            </a:r>
          </a:p>
          <a:p>
            <a:pPr lvl="0"/>
            <a:r>
              <a:rPr lang="ru-RU" dirty="0" smtClean="0">
                <a:solidFill>
                  <a:srgbClr val="002060"/>
                </a:solidFill>
              </a:rPr>
              <a:t>непрерывность образования;</a:t>
            </a:r>
          </a:p>
          <a:p>
            <a:pPr lvl="0"/>
            <a:r>
              <a:rPr lang="ru-RU" dirty="0" err="1" smtClean="0">
                <a:solidFill>
                  <a:srgbClr val="002060"/>
                </a:solidFill>
              </a:rPr>
              <a:t>гуманизация</a:t>
            </a:r>
            <a:r>
              <a:rPr lang="ru-RU" dirty="0" smtClean="0">
                <a:solidFill>
                  <a:srgbClr val="002060"/>
                </a:solidFill>
              </a:rPr>
              <a:t> образования;</a:t>
            </a:r>
          </a:p>
          <a:p>
            <a:pPr lvl="0"/>
            <a:r>
              <a:rPr lang="ru-RU" dirty="0" err="1" smtClean="0">
                <a:solidFill>
                  <a:srgbClr val="002060"/>
                </a:solidFill>
              </a:rPr>
              <a:t>гуманитаризация</a:t>
            </a:r>
            <a:r>
              <a:rPr lang="ru-RU" dirty="0" smtClean="0">
                <a:solidFill>
                  <a:srgbClr val="002060"/>
                </a:solidFill>
              </a:rPr>
              <a:t> образования;</a:t>
            </a:r>
          </a:p>
          <a:p>
            <a:pPr lvl="0"/>
            <a:r>
              <a:rPr lang="ru-RU" dirty="0" smtClean="0">
                <a:solidFill>
                  <a:srgbClr val="002060"/>
                </a:solidFill>
              </a:rPr>
              <a:t>интернационализация образования;</a:t>
            </a:r>
          </a:p>
          <a:p>
            <a:pPr lvl="0"/>
            <a:r>
              <a:rPr lang="ru-RU" dirty="0" smtClean="0">
                <a:solidFill>
                  <a:srgbClr val="002060"/>
                </a:solidFill>
              </a:rPr>
              <a:t>компьютеризация образования.</a:t>
            </a:r>
          </a:p>
          <a:p>
            <a:r>
              <a:rPr lang="ru-RU" b="1" u="sng" dirty="0" smtClean="0">
                <a:solidFill>
                  <a:srgbClr val="00B050"/>
                </a:solidFill>
              </a:rPr>
              <a:t>Главная тенденция образования </a:t>
            </a:r>
            <a:r>
              <a:rPr lang="ru-RU" dirty="0" smtClean="0">
                <a:solidFill>
                  <a:srgbClr val="002060"/>
                </a:solidFill>
              </a:rPr>
              <a:t>– «в просвещении быть с веком наравне». Образование должно соответствовать мировому уровню общей и профессиональной культуры. </a:t>
            </a:r>
          </a:p>
          <a:p>
            <a:r>
              <a:rPr lang="ru-RU" dirty="0" smtClean="0">
                <a:solidFill>
                  <a:srgbClr val="002060"/>
                </a:solidFill>
              </a:rPr>
              <a:t> </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214282" y="285728"/>
            <a:ext cx="8472518" cy="6572272"/>
          </a:xfrm>
          <a:blipFill>
            <a:blip r:embed="rId2" cstate="print"/>
            <a:tile tx="0" ty="0" sx="100000" sy="100000" flip="none" algn="tl"/>
          </a:blipFill>
        </p:spPr>
        <p:txBody>
          <a:bodyPr>
            <a:normAutofit/>
          </a:bodyPr>
          <a:lstStyle/>
          <a:p>
            <a:r>
              <a:rPr lang="ru-RU" dirty="0" smtClean="0">
                <a:solidFill>
                  <a:srgbClr val="FF0000"/>
                </a:solidFill>
              </a:rPr>
              <a:t>А 5. </a:t>
            </a:r>
            <a:r>
              <a:rPr lang="ru-RU" dirty="0" smtClean="0">
                <a:solidFill>
                  <a:srgbClr val="FFFF00"/>
                </a:solidFill>
              </a:rPr>
              <a:t>О какой тенденции развития образования свидетельствует внимание к реализации права людей с ограниченными физическими возможностями на получение общего и профессионального образования?</a:t>
            </a:r>
            <a:r>
              <a:rPr lang="ru-RU" dirty="0" smtClean="0"/>
              <a:t> </a:t>
            </a:r>
          </a:p>
          <a:p>
            <a:pPr>
              <a:buNone/>
            </a:pPr>
            <a:r>
              <a:rPr lang="ru-RU" dirty="0" smtClean="0"/>
              <a:t>    </a:t>
            </a:r>
          </a:p>
          <a:p>
            <a:pPr>
              <a:buNone/>
            </a:pPr>
            <a:r>
              <a:rPr lang="ru-RU" dirty="0" smtClean="0"/>
              <a:t>    1) 	глобализации 	</a:t>
            </a:r>
          </a:p>
          <a:p>
            <a:pPr>
              <a:buNone/>
            </a:pPr>
            <a:r>
              <a:rPr lang="ru-RU" dirty="0" smtClean="0"/>
              <a:t>    2) 	</a:t>
            </a:r>
            <a:r>
              <a:rPr lang="ru-RU" dirty="0" err="1" smtClean="0"/>
              <a:t>гуманизации</a:t>
            </a:r>
            <a:r>
              <a:rPr lang="ru-RU" dirty="0" smtClean="0"/>
              <a:t> 	</a:t>
            </a:r>
          </a:p>
          <a:p>
            <a:pPr>
              <a:buNone/>
            </a:pPr>
            <a:r>
              <a:rPr lang="ru-RU" dirty="0" smtClean="0"/>
              <a:t>    3) 	компьютеризации 	</a:t>
            </a:r>
          </a:p>
          <a:p>
            <a:pPr>
              <a:buNone/>
            </a:pPr>
            <a:r>
              <a:rPr lang="ru-RU" dirty="0" smtClean="0"/>
              <a:t>   4) 	</a:t>
            </a:r>
            <a:r>
              <a:rPr lang="ru-RU" dirty="0" err="1" smtClean="0"/>
              <a:t>профилизации</a:t>
            </a:r>
            <a:r>
              <a:rPr lang="ru-RU" dirty="0" smtClean="0"/>
              <a:t> 	</a:t>
            </a:r>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14290"/>
            <a:ext cx="8229600" cy="5958227"/>
          </a:xfrm>
          <a:solidFill>
            <a:schemeClr val="accent2">
              <a:lumMod val="20000"/>
              <a:lumOff val="80000"/>
            </a:schemeClr>
          </a:solidFill>
        </p:spPr>
        <p:txBody>
          <a:bodyPr/>
          <a:lstStyle/>
          <a:p>
            <a:r>
              <a:rPr lang="ru-RU" dirty="0" smtClean="0">
                <a:solidFill>
                  <a:srgbClr val="FF0000"/>
                </a:solidFill>
              </a:rPr>
              <a:t>Использованная</a:t>
            </a:r>
            <a:r>
              <a:rPr lang="ru-RU" dirty="0" smtClean="0"/>
              <a:t> </a:t>
            </a:r>
            <a:r>
              <a:rPr lang="ru-RU" dirty="0" smtClean="0">
                <a:solidFill>
                  <a:srgbClr val="FF0000"/>
                </a:solidFill>
              </a:rPr>
              <a:t>литература</a:t>
            </a:r>
            <a:r>
              <a:rPr lang="ru-RU" dirty="0" smtClean="0"/>
              <a:t>.</a:t>
            </a:r>
          </a:p>
          <a:p>
            <a:r>
              <a:rPr lang="ru-RU" sz="2000" dirty="0" smtClean="0">
                <a:solidFill>
                  <a:schemeClr val="bg1"/>
                </a:solidFill>
              </a:rPr>
              <a:t>1. Кравченко А.И., Певцова Е.А. Обществознание: Учебник для11 класса. М.: ООО «ТИД «Русское </a:t>
            </a:r>
            <a:r>
              <a:rPr lang="ru-RU" sz="2000" dirty="0" err="1" smtClean="0">
                <a:solidFill>
                  <a:schemeClr val="bg1"/>
                </a:solidFill>
              </a:rPr>
              <a:t>слово-РС</a:t>
            </a:r>
            <a:r>
              <a:rPr lang="ru-RU" sz="2000" dirty="0" smtClean="0">
                <a:solidFill>
                  <a:schemeClr val="bg1"/>
                </a:solidFill>
              </a:rPr>
              <a:t>», 2004.</a:t>
            </a:r>
          </a:p>
          <a:p>
            <a:r>
              <a:rPr lang="ru-RU" sz="2000" dirty="0" smtClean="0">
                <a:solidFill>
                  <a:schemeClr val="bg1"/>
                </a:solidFill>
              </a:rPr>
              <a:t>2. Поляков Л.В., Фёдоров В.В., Симонов К.В. Обществознание: глобальный мир в хх</a:t>
            </a:r>
            <a:r>
              <a:rPr lang="ru-RU" sz="1600" dirty="0" smtClean="0">
                <a:solidFill>
                  <a:schemeClr val="bg1"/>
                </a:solidFill>
              </a:rPr>
              <a:t>1 </a:t>
            </a:r>
            <a:r>
              <a:rPr lang="ru-RU" sz="2000" dirty="0" smtClean="0">
                <a:solidFill>
                  <a:schemeClr val="bg1"/>
                </a:solidFill>
              </a:rPr>
              <a:t>веке: 11 класс.: книга для </a:t>
            </a:r>
            <a:r>
              <a:rPr lang="ru-RU" sz="2000" dirty="0" err="1" smtClean="0">
                <a:solidFill>
                  <a:schemeClr val="bg1"/>
                </a:solidFill>
              </a:rPr>
              <a:t>учителя.М</a:t>
            </a:r>
            <a:r>
              <a:rPr lang="ru-RU" sz="2000" dirty="0" smtClean="0">
                <a:solidFill>
                  <a:schemeClr val="bg1"/>
                </a:solidFill>
              </a:rPr>
              <a:t>.: Просвещение,2008.</a:t>
            </a:r>
          </a:p>
          <a:p>
            <a:r>
              <a:rPr lang="ru-RU" sz="2000" dirty="0" smtClean="0">
                <a:solidFill>
                  <a:schemeClr val="bg1"/>
                </a:solidFill>
              </a:rPr>
              <a:t>3. </a:t>
            </a:r>
            <a:r>
              <a:rPr lang="ru-RU" sz="2000" dirty="0" err="1" smtClean="0">
                <a:solidFill>
                  <a:schemeClr val="bg1"/>
                </a:solidFill>
              </a:rPr>
              <a:t>Степанько</a:t>
            </a:r>
            <a:r>
              <a:rPr lang="ru-RU" sz="2000" dirty="0" smtClean="0">
                <a:solidFill>
                  <a:schemeClr val="bg1"/>
                </a:solidFill>
              </a:rPr>
              <a:t> С.Н. Олимпиадные задания по обществознанию. 9-11классы. Волгоград: Учитель, 2008.</a:t>
            </a:r>
          </a:p>
          <a:p>
            <a:r>
              <a:rPr lang="ru-RU" sz="2000" dirty="0" smtClean="0">
                <a:solidFill>
                  <a:schemeClr val="bg1"/>
                </a:solidFill>
              </a:rPr>
              <a:t>4. Котова О.А., </a:t>
            </a:r>
            <a:r>
              <a:rPr lang="ru-RU" sz="2000" dirty="0" err="1" smtClean="0">
                <a:solidFill>
                  <a:schemeClr val="bg1"/>
                </a:solidFill>
              </a:rPr>
              <a:t>Лискова</a:t>
            </a:r>
            <a:r>
              <a:rPr lang="ru-RU" sz="2000" dirty="0" smtClean="0">
                <a:solidFill>
                  <a:schemeClr val="bg1"/>
                </a:solidFill>
              </a:rPr>
              <a:t> Т.Е. Обществознание. Самое полное издание типовых вариантов ЕГЭ: 2012.Астрель, 2012 (ФИПИ)</a:t>
            </a:r>
          </a:p>
          <a:p>
            <a:r>
              <a:rPr lang="ru-RU" sz="2000" dirty="0" smtClean="0">
                <a:solidFill>
                  <a:schemeClr val="bg1"/>
                </a:solidFill>
              </a:rPr>
              <a:t>5. </a:t>
            </a:r>
            <a:r>
              <a:rPr lang="ru-RU" sz="2000" dirty="0" err="1" smtClean="0">
                <a:solidFill>
                  <a:schemeClr val="bg1"/>
                </a:solidFill>
              </a:rPr>
              <a:t>Лабезникова</a:t>
            </a:r>
            <a:r>
              <a:rPr lang="ru-RU" sz="2000" dirty="0" smtClean="0">
                <a:solidFill>
                  <a:schemeClr val="bg1"/>
                </a:solidFill>
              </a:rPr>
              <a:t> А.Ю. ЕГЭ2012. Обществознание.  Типовые тестовые задания Издательство «Экзамен»,2012.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1971668"/>
          </a:xfrm>
        </p:spPr>
        <p:txBody>
          <a:bodyPr>
            <a:normAutofit fontScale="90000"/>
          </a:bodyPr>
          <a:lstStyle/>
          <a:p>
            <a:pPr algn="just"/>
            <a:r>
              <a:rPr lang="ru-RU" sz="5400" dirty="0" smtClean="0"/>
              <a:t/>
            </a:r>
            <a:br>
              <a:rPr lang="ru-RU" sz="5400" dirty="0" smtClean="0"/>
            </a:br>
            <a:r>
              <a:rPr lang="ru-RU" sz="6700" dirty="0" smtClean="0">
                <a:solidFill>
                  <a:srgbClr val="FF0000"/>
                </a:solidFill>
              </a:rPr>
              <a:t>Образование</a:t>
            </a:r>
            <a:r>
              <a:rPr lang="ru-RU" sz="5400" dirty="0" smtClean="0"/>
              <a:t/>
            </a:r>
            <a:br>
              <a:rPr lang="ru-RU" sz="5400" dirty="0" smtClean="0"/>
            </a:br>
            <a:r>
              <a:rPr lang="ru-RU" sz="5400" dirty="0" smtClean="0"/>
              <a:t/>
            </a:r>
            <a:br>
              <a:rPr lang="ru-RU" sz="5400" dirty="0" smtClean="0"/>
            </a:br>
            <a:r>
              <a:rPr lang="ru-RU" sz="5400" dirty="0" smtClean="0"/>
              <a:t/>
            </a:r>
            <a:br>
              <a:rPr lang="ru-RU" sz="5400" dirty="0" smtClean="0"/>
            </a:br>
            <a:endParaRPr lang="ru-RU" sz="54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7358082" y="357166"/>
            <a:ext cx="1519245" cy="2135992"/>
          </a:xfrm>
          <a:prstGeom prst="rect">
            <a:avLst/>
          </a:prstGeom>
          <a:noFill/>
          <a:ln w="9525">
            <a:noFill/>
            <a:miter lim="800000"/>
            <a:headEnd/>
            <a:tailEnd/>
          </a:ln>
          <a:effectLst/>
        </p:spPr>
      </p:pic>
      <p:sp>
        <p:nvSpPr>
          <p:cNvPr id="1027" name="Rectangle 3"/>
          <p:cNvSpPr>
            <a:spLocks noChangeArrowheads="1"/>
          </p:cNvSpPr>
          <p:nvPr/>
        </p:nvSpPr>
        <p:spPr bwMode="auto">
          <a:xfrm>
            <a:off x="285720" y="1046441"/>
            <a:ext cx="842968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4400" b="1" i="0"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«Государство обеспечивает гражданам право на образование путём создания системы образования и соответствующих социально-экономических условий для получения образования».</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0" i="0"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8" name="Rectangle 4"/>
          <p:cNvSpPr>
            <a:spLocks noChangeArrowheads="1"/>
          </p:cNvSpPr>
          <p:nvPr/>
        </p:nvSpPr>
        <p:spPr bwMode="auto">
          <a:xfrm>
            <a:off x="0" y="0"/>
            <a:ext cx="91440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(статья 5 стр.7)</a:t>
            </a:r>
            <a:endParaRPr kumimoji="0" lang="ru-RU" sz="1800" b="0" i="0" u="none" strike="noStrike" cap="none" normalizeH="0" baseline="0" dirty="0" smtClean="0">
              <a:ln>
                <a:noFill/>
              </a:ln>
              <a:solidFill>
                <a:schemeClr val="tx1"/>
              </a:solidFill>
              <a:effectLst/>
              <a:latin typeface="Arial" pitchFamily="34" charset="0"/>
            </a:endParaRPr>
          </a:p>
        </p:txBody>
      </p:sp>
      <p:sp>
        <p:nvSpPr>
          <p:cNvPr id="7" name="Прямоугольник 6"/>
          <p:cNvSpPr/>
          <p:nvPr/>
        </p:nvSpPr>
        <p:spPr>
          <a:xfrm>
            <a:off x="1949790" y="6010374"/>
            <a:ext cx="3765839" cy="369332"/>
          </a:xfrm>
          <a:prstGeom prst="rect">
            <a:avLst/>
          </a:prstGeom>
        </p:spPr>
        <p:txBody>
          <a:bodyPr wrap="none">
            <a:spAutoFit/>
          </a:bodyPr>
          <a:lstStyle/>
          <a:p>
            <a:r>
              <a:rPr lang="ru-RU" b="1" u="sng" dirty="0" smtClean="0">
                <a:solidFill>
                  <a:prstClr val="black"/>
                </a:solidFill>
                <a:latin typeface="Calibri" pitchFamily="34" charset="0"/>
                <a:ea typeface="Times New Roman" pitchFamily="18" charset="0"/>
                <a:cs typeface="Times New Roman" pitchFamily="18" charset="0"/>
              </a:rPr>
              <a:t>Закон об образовании РФ (статья 5)</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02920" y="530352"/>
            <a:ext cx="8183880" cy="5827606"/>
          </a:xfrm>
          <a:blipFill>
            <a:blip r:embed="rId2" cstate="print"/>
            <a:tile tx="0" ty="0" sx="100000" sy="100000" flip="none" algn="tl"/>
          </a:blipFill>
        </p:spPr>
        <p:txBody>
          <a:bodyPr/>
          <a:lstStyle/>
          <a:p>
            <a:r>
              <a:rPr lang="ru-RU" dirty="0" smtClean="0"/>
              <a:t>С5. </a:t>
            </a:r>
            <a:r>
              <a:rPr lang="ru-RU" sz="3600" dirty="0" smtClean="0"/>
              <a:t>Какой смысл вкладывают обществоведы в понятие</a:t>
            </a:r>
            <a:r>
              <a:rPr lang="ru-RU" sz="3600" b="1" dirty="0" smtClean="0"/>
              <a:t> «Образование»? </a:t>
            </a:r>
            <a:r>
              <a:rPr lang="ru-RU" sz="3600" dirty="0" smtClean="0"/>
              <a:t>Привлекая знания  обществоведческого курса, составьте два предложения, содержащих информацию о социальном контроле. </a:t>
            </a:r>
            <a:endParaRPr lang="ru-RU"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285728"/>
            <a:ext cx="8183880" cy="5749312"/>
          </a:xfrm>
        </p:spPr>
        <p:txBody>
          <a:bodyPr/>
          <a:lstStyle/>
          <a:p>
            <a:endParaRPr lang="ru-RU" dirty="0"/>
          </a:p>
        </p:txBody>
      </p:sp>
      <p:sp>
        <p:nvSpPr>
          <p:cNvPr id="3" name="Содержимое 2"/>
          <p:cNvSpPr>
            <a:spLocks noGrp="1"/>
          </p:cNvSpPr>
          <p:nvPr>
            <p:ph idx="1"/>
          </p:nvPr>
        </p:nvSpPr>
        <p:spPr>
          <a:xfrm>
            <a:off x="502920" y="530352"/>
            <a:ext cx="8183880" cy="5470416"/>
          </a:xfrm>
          <a:solidFill>
            <a:schemeClr val="tx2">
              <a:lumMod val="10000"/>
              <a:lumOff val="90000"/>
            </a:schemeClr>
          </a:solidFill>
          <a:ln>
            <a:solidFill>
              <a:schemeClr val="accent2">
                <a:lumMod val="20000"/>
                <a:lumOff val="80000"/>
              </a:schemeClr>
            </a:solidFill>
          </a:ln>
        </p:spPr>
        <p:txBody>
          <a:bodyPr>
            <a:normAutofit/>
          </a:bodyPr>
          <a:lstStyle/>
          <a:p>
            <a:r>
              <a:rPr lang="ru-RU" sz="2400" dirty="0" smtClean="0"/>
              <a:t>Правильный ответ должен содержать следующие </a:t>
            </a:r>
            <a:r>
              <a:rPr lang="ru-RU" sz="2400" b="1" u="sng" dirty="0" smtClean="0"/>
              <a:t>элементы:</a:t>
            </a:r>
          </a:p>
          <a:p>
            <a:r>
              <a:rPr lang="ru-RU" sz="2400" b="1" u="sng" dirty="0" smtClean="0">
                <a:solidFill>
                  <a:srgbClr val="FF0000"/>
                </a:solidFill>
                <a:latin typeface="Times New Roman" pitchFamily="18" charset="0"/>
                <a:cs typeface="Times New Roman" pitchFamily="18" charset="0"/>
              </a:rPr>
              <a:t>1) смысл понятия, </a:t>
            </a:r>
            <a:r>
              <a:rPr lang="ru-RU" sz="2400" dirty="0" smtClean="0">
                <a:latin typeface="Times New Roman" pitchFamily="18" charset="0"/>
                <a:cs typeface="Times New Roman" pitchFamily="18" charset="0"/>
              </a:rPr>
              <a:t>например: образование – это целенаправленный процесс получения/ передачи систематизированных  знаний, умений и навыков, приобщающий человека к  культуре, ценностям данного общества;</a:t>
            </a:r>
          </a:p>
          <a:p>
            <a:r>
              <a:rPr lang="ru-RU" sz="2400" b="1" u="sng" dirty="0" smtClean="0">
                <a:solidFill>
                  <a:srgbClr val="FF0000"/>
                </a:solidFill>
                <a:latin typeface="Times New Roman" pitchFamily="18" charset="0"/>
                <a:cs typeface="Times New Roman" pitchFamily="18" charset="0"/>
              </a:rPr>
              <a:t>2)два предложения </a:t>
            </a:r>
            <a:r>
              <a:rPr lang="ru-RU" sz="2400" dirty="0" smtClean="0">
                <a:latin typeface="Times New Roman" pitchFamily="18" charset="0"/>
                <a:cs typeface="Times New Roman" pitchFamily="18" charset="0"/>
              </a:rPr>
              <a:t>с информацией об образовании, опирающейся на знания курса, например:</a:t>
            </a:r>
          </a:p>
          <a:p>
            <a:r>
              <a:rPr lang="ru-RU" sz="2400" dirty="0" smtClean="0">
                <a:latin typeface="Times New Roman" pitchFamily="18" charset="0"/>
                <a:cs typeface="Times New Roman" pitchFamily="18" charset="0"/>
              </a:rPr>
              <a:t>- «Образование необходимо для развития и саморазвития личности».</a:t>
            </a:r>
          </a:p>
          <a:p>
            <a:r>
              <a:rPr lang="ru-RU" sz="2400" dirty="0" smtClean="0">
                <a:latin typeface="Times New Roman" pitchFamily="18" charset="0"/>
                <a:cs typeface="Times New Roman" pitchFamily="18" charset="0"/>
              </a:rPr>
              <a:t>- «Образование охватывает процесс овладения знаниями, умениями, навыками, воспитание и самовоспитание человека».</a:t>
            </a:r>
            <a:endParaRPr lang="ru-RU"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rot="10800000" flipV="1">
            <a:off x="457200" y="214290"/>
            <a:ext cx="8229600" cy="6215106"/>
          </a:xfrm>
          <a:solidFill>
            <a:schemeClr val="accent4">
              <a:lumMod val="20000"/>
              <a:lumOff val="80000"/>
            </a:schemeClr>
          </a:solidFill>
          <a:ln>
            <a:solidFill>
              <a:schemeClr val="bg2"/>
            </a:solidFill>
          </a:ln>
        </p:spPr>
        <p:txBody>
          <a:bodyPr>
            <a:normAutofit fontScale="92500" lnSpcReduction="10000"/>
          </a:bodyPr>
          <a:lstStyle/>
          <a:p>
            <a:pPr algn="ctr"/>
            <a:r>
              <a:rPr lang="ru-RU" b="1" u="sng" dirty="0" smtClean="0">
                <a:solidFill>
                  <a:srgbClr val="FF0000"/>
                </a:solidFill>
              </a:rPr>
              <a:t>Система образования в России.</a:t>
            </a:r>
          </a:p>
          <a:p>
            <a:r>
              <a:rPr lang="ru-RU" dirty="0" smtClean="0"/>
              <a:t>1. </a:t>
            </a:r>
            <a:r>
              <a:rPr lang="ru-RU" b="1" dirty="0" smtClean="0"/>
              <a:t>Дошкольные</a:t>
            </a:r>
            <a:r>
              <a:rPr lang="ru-RU" dirty="0" smtClean="0"/>
              <a:t> образовательные учреждения.</a:t>
            </a:r>
          </a:p>
          <a:p>
            <a:r>
              <a:rPr lang="ru-RU" b="1" dirty="0" smtClean="0"/>
              <a:t>2.Общеобразовательные школы </a:t>
            </a:r>
            <a:r>
              <a:rPr lang="ru-RU" dirty="0" smtClean="0"/>
              <a:t>(гимназии).</a:t>
            </a:r>
          </a:p>
          <a:p>
            <a:r>
              <a:rPr lang="ru-RU" dirty="0" smtClean="0"/>
              <a:t>3.</a:t>
            </a:r>
            <a:r>
              <a:rPr lang="ru-RU" b="1" dirty="0" smtClean="0"/>
              <a:t>Профессионально-технические </a:t>
            </a:r>
            <a:r>
              <a:rPr lang="ru-RU" dirty="0" smtClean="0"/>
              <a:t>учебные заведения (лицеи. Колледжи).</a:t>
            </a:r>
          </a:p>
          <a:p>
            <a:r>
              <a:rPr lang="ru-RU" dirty="0" smtClean="0"/>
              <a:t>4.</a:t>
            </a:r>
            <a:r>
              <a:rPr lang="ru-RU" b="1" dirty="0" smtClean="0"/>
              <a:t>Духовные</a:t>
            </a:r>
            <a:r>
              <a:rPr lang="ru-RU" dirty="0" smtClean="0"/>
              <a:t> учебные заведения(семинарии, академии).</a:t>
            </a:r>
          </a:p>
          <a:p>
            <a:r>
              <a:rPr lang="ru-RU" dirty="0" smtClean="0"/>
              <a:t>5.</a:t>
            </a:r>
            <a:r>
              <a:rPr lang="ru-RU" b="1" dirty="0" smtClean="0"/>
              <a:t>Университеты, колледжи, технические школы.</a:t>
            </a:r>
          </a:p>
          <a:p>
            <a:r>
              <a:rPr lang="ru-RU" dirty="0" smtClean="0"/>
              <a:t>6.</a:t>
            </a:r>
            <a:r>
              <a:rPr lang="ru-RU" b="1" dirty="0" smtClean="0"/>
              <a:t>Подготовка</a:t>
            </a:r>
            <a:r>
              <a:rPr lang="ru-RU" dirty="0" smtClean="0"/>
              <a:t> научных и научно-педагогических кадров.</a:t>
            </a:r>
          </a:p>
          <a:p>
            <a:r>
              <a:rPr lang="ru-RU" dirty="0" smtClean="0"/>
              <a:t>7.</a:t>
            </a:r>
            <a:r>
              <a:rPr lang="ru-RU" b="1" dirty="0" smtClean="0"/>
              <a:t>Самостоятельное</a:t>
            </a:r>
            <a:r>
              <a:rPr lang="ru-RU" dirty="0" smtClean="0"/>
              <a:t> образование граждан.</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14290"/>
            <a:ext cx="8229600" cy="6429420"/>
          </a:xfrm>
          <a:solidFill>
            <a:schemeClr val="accent2">
              <a:lumMod val="60000"/>
              <a:lumOff val="40000"/>
            </a:schemeClr>
          </a:solidFill>
        </p:spPr>
        <p:txBody>
          <a:bodyPr>
            <a:normAutofit fontScale="55000" lnSpcReduction="20000"/>
          </a:bodyPr>
          <a:lstStyle/>
          <a:p>
            <a:endParaRPr lang="ru-RU" dirty="0" smtClean="0"/>
          </a:p>
          <a:p>
            <a:r>
              <a:rPr lang="ru-RU" dirty="0" smtClean="0">
                <a:solidFill>
                  <a:srgbClr val="FF0000"/>
                </a:solidFill>
              </a:rPr>
              <a:t>А3. </a:t>
            </a:r>
            <a:r>
              <a:rPr lang="ru-RU" sz="3400" dirty="0" smtClean="0">
                <a:solidFill>
                  <a:schemeClr val="bg1">
                    <a:lumMod val="95000"/>
                    <a:lumOff val="5000"/>
                  </a:schemeClr>
                </a:solidFill>
              </a:rPr>
              <a:t>В ходе социологических опросов 2004 и 2008 гг. респондентам предложили ответить на вопрос: «Удовлетворены ли Вы нынешней системой образования в России?»</a:t>
            </a:r>
          </a:p>
          <a:p>
            <a:r>
              <a:rPr lang="ru-RU" sz="3400" dirty="0" smtClean="0">
                <a:solidFill>
                  <a:schemeClr val="bg1">
                    <a:lumMod val="95000"/>
                    <a:lumOff val="5000"/>
                  </a:schemeClr>
                </a:solidFill>
              </a:rPr>
              <a:t>                    Результаты опроса отражены в таблице.</a:t>
            </a:r>
          </a:p>
          <a:p>
            <a:endParaRPr lang="ru-RU" sz="3400" b="1" dirty="0" smtClean="0">
              <a:solidFill>
                <a:schemeClr val="bg1">
                  <a:lumMod val="95000"/>
                  <a:lumOff val="5000"/>
                </a:schemeClr>
              </a:solidFill>
            </a:endParaRPr>
          </a:p>
          <a:p>
            <a:endParaRPr lang="ru-RU" sz="3400" b="1" dirty="0" smtClean="0">
              <a:solidFill>
                <a:schemeClr val="bg1">
                  <a:lumMod val="95000"/>
                  <a:lumOff val="5000"/>
                </a:schemeClr>
              </a:solidFill>
            </a:endParaRPr>
          </a:p>
          <a:p>
            <a:endParaRPr lang="ru-RU" sz="3400" dirty="0" smtClean="0">
              <a:solidFill>
                <a:schemeClr val="bg1">
                  <a:lumMod val="95000"/>
                  <a:lumOff val="5000"/>
                </a:schemeClr>
              </a:solidFill>
            </a:endParaRPr>
          </a:p>
          <a:p>
            <a:endParaRPr lang="ru-RU" sz="3400" dirty="0" smtClean="0">
              <a:solidFill>
                <a:schemeClr val="bg1">
                  <a:lumMod val="95000"/>
                  <a:lumOff val="5000"/>
                </a:schemeClr>
              </a:solidFill>
            </a:endParaRPr>
          </a:p>
          <a:p>
            <a:endParaRPr lang="ru-RU" sz="3400" dirty="0" smtClean="0">
              <a:solidFill>
                <a:schemeClr val="bg1">
                  <a:lumMod val="95000"/>
                  <a:lumOff val="5000"/>
                </a:schemeClr>
              </a:solidFill>
            </a:endParaRPr>
          </a:p>
          <a:p>
            <a:endParaRPr lang="ru-RU" sz="3400" dirty="0" smtClean="0">
              <a:solidFill>
                <a:schemeClr val="bg1">
                  <a:lumMod val="95000"/>
                  <a:lumOff val="5000"/>
                </a:schemeClr>
              </a:solidFill>
            </a:endParaRPr>
          </a:p>
          <a:p>
            <a:endParaRPr lang="ru-RU" sz="3400" dirty="0" smtClean="0">
              <a:solidFill>
                <a:schemeClr val="bg1">
                  <a:lumMod val="95000"/>
                  <a:lumOff val="5000"/>
                </a:schemeClr>
              </a:solidFill>
            </a:endParaRPr>
          </a:p>
          <a:p>
            <a:endParaRPr lang="ru-RU" sz="3400" dirty="0" smtClean="0">
              <a:solidFill>
                <a:schemeClr val="bg1">
                  <a:lumMod val="95000"/>
                  <a:lumOff val="5000"/>
                </a:schemeClr>
              </a:solidFill>
            </a:endParaRPr>
          </a:p>
          <a:p>
            <a:endParaRPr lang="ru-RU" sz="3400" dirty="0" smtClean="0">
              <a:solidFill>
                <a:schemeClr val="bg1">
                  <a:lumMod val="95000"/>
                  <a:lumOff val="5000"/>
                </a:schemeClr>
              </a:solidFill>
            </a:endParaRPr>
          </a:p>
          <a:p>
            <a:endParaRPr lang="ru-RU" sz="3400" dirty="0" smtClean="0">
              <a:solidFill>
                <a:schemeClr val="bg1">
                  <a:lumMod val="95000"/>
                  <a:lumOff val="5000"/>
                </a:schemeClr>
              </a:solidFill>
            </a:endParaRPr>
          </a:p>
          <a:p>
            <a:endParaRPr lang="ru-RU" sz="3400" dirty="0" smtClean="0">
              <a:solidFill>
                <a:schemeClr val="bg1">
                  <a:lumMod val="95000"/>
                  <a:lumOff val="5000"/>
                </a:schemeClr>
              </a:solidFill>
            </a:endParaRPr>
          </a:p>
          <a:p>
            <a:r>
              <a:rPr lang="ru-RU" sz="3400" dirty="0" smtClean="0">
                <a:solidFill>
                  <a:schemeClr val="bg1">
                    <a:lumMod val="95000"/>
                    <a:lumOff val="5000"/>
                  </a:schemeClr>
                </a:solidFill>
              </a:rPr>
              <a:t>Какой вывод можно сделать на основе данных таблицы?</a:t>
            </a:r>
          </a:p>
          <a:p>
            <a:r>
              <a:rPr lang="ru-RU" sz="3400" dirty="0" smtClean="0">
                <a:solidFill>
                  <a:schemeClr val="bg1">
                    <a:lumMod val="95000"/>
                    <a:lumOff val="5000"/>
                  </a:schemeClr>
                </a:solidFill>
              </a:rPr>
              <a:t> </a:t>
            </a:r>
          </a:p>
          <a:p>
            <a:r>
              <a:rPr lang="ru-RU" sz="3400" dirty="0" smtClean="0">
                <a:solidFill>
                  <a:schemeClr val="bg1">
                    <a:lumMod val="95000"/>
                    <a:lumOff val="5000"/>
                  </a:schemeClr>
                </a:solidFill>
              </a:rPr>
              <a:t>1)Более половины россиян не смогли определить своё отношение к проблеме.</a:t>
            </a:r>
          </a:p>
          <a:p>
            <a:r>
              <a:rPr lang="ru-RU" sz="3400" dirty="0" smtClean="0">
                <a:solidFill>
                  <a:schemeClr val="bg1">
                    <a:lumMod val="95000"/>
                    <a:lumOff val="5000"/>
                  </a:schemeClr>
                </a:solidFill>
              </a:rPr>
              <a:t>2)Процент россиян,  удовлетворённых качеством образования значительно вырос.</a:t>
            </a:r>
          </a:p>
          <a:p>
            <a:r>
              <a:rPr lang="ru-RU" sz="3400" dirty="0" smtClean="0">
                <a:solidFill>
                  <a:schemeClr val="bg1">
                    <a:lumMod val="95000"/>
                    <a:lumOff val="5000"/>
                  </a:schemeClr>
                </a:solidFill>
              </a:rPr>
              <a:t>3)По мнению половины опрошенных, качество образования в России остаётся неудовлетворительным.</a:t>
            </a:r>
          </a:p>
          <a:p>
            <a:r>
              <a:rPr lang="ru-RU" sz="3400" dirty="0" smtClean="0">
                <a:solidFill>
                  <a:schemeClr val="bg1">
                    <a:lumMod val="95000"/>
                    <a:lumOff val="5000"/>
                  </a:schemeClr>
                </a:solidFill>
              </a:rPr>
              <a:t>4)Доля россиян, которые не интересуются проблемами отечественного образования, сокращается.</a:t>
            </a:r>
          </a:p>
          <a:p>
            <a:endParaRPr lang="ru-RU" sz="3400" dirty="0">
              <a:solidFill>
                <a:schemeClr val="bg1">
                  <a:lumMod val="95000"/>
                  <a:lumOff val="5000"/>
                </a:schemeClr>
              </a:solidFill>
            </a:endParaRPr>
          </a:p>
        </p:txBody>
      </p:sp>
      <p:graphicFrame>
        <p:nvGraphicFramePr>
          <p:cNvPr id="4" name="Таблица 3"/>
          <p:cNvGraphicFramePr>
            <a:graphicFrameLocks noGrp="1"/>
          </p:cNvGraphicFramePr>
          <p:nvPr/>
        </p:nvGraphicFramePr>
        <p:xfrm>
          <a:off x="571472" y="1428736"/>
          <a:ext cx="8072496" cy="2377440"/>
        </p:xfrm>
        <a:graphic>
          <a:graphicData uri="http://schemas.openxmlformats.org/drawingml/2006/table">
            <a:tbl>
              <a:tblPr firstRow="1" bandRow="1">
                <a:tableStyleId>{5C22544A-7EE6-4342-B048-85BDC9FD1C3A}</a:tableStyleId>
              </a:tblPr>
              <a:tblGrid>
                <a:gridCol w="3143273"/>
                <a:gridCol w="2500330"/>
                <a:gridCol w="2428893"/>
              </a:tblGrid>
              <a:tr h="668652">
                <a:tc>
                  <a:txBody>
                    <a:bodyPr/>
                    <a:lstStyle/>
                    <a:p>
                      <a:r>
                        <a:rPr lang="ru-RU" sz="1800" b="1" dirty="0" smtClean="0">
                          <a:solidFill>
                            <a:schemeClr val="bg1">
                              <a:lumMod val="95000"/>
                              <a:lumOff val="5000"/>
                            </a:schemeClr>
                          </a:solidFill>
                        </a:rPr>
                        <a:t>Варианты ответов </a:t>
                      </a:r>
                      <a:endParaRPr lang="ru-RU" dirty="0"/>
                    </a:p>
                  </a:txBody>
                  <a:tcPr>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smtClean="0">
                          <a:solidFill>
                            <a:schemeClr val="bg1">
                              <a:lumMod val="95000"/>
                              <a:lumOff val="5000"/>
                            </a:schemeClr>
                          </a:solidFill>
                        </a:rPr>
                        <a:t>%  от  числа  опрошенных </a:t>
                      </a:r>
                    </a:p>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smtClean="0">
                          <a:solidFill>
                            <a:schemeClr val="bg1">
                              <a:lumMod val="95000"/>
                              <a:lumOff val="5000"/>
                            </a:schemeClr>
                          </a:solidFill>
                        </a:rPr>
                        <a:t>2004</a:t>
                      </a:r>
                      <a:endParaRPr lang="ru-RU" sz="1400" dirty="0" smtClean="0">
                        <a:solidFill>
                          <a:schemeClr val="bg1">
                            <a:lumMod val="95000"/>
                            <a:lumOff val="5000"/>
                          </a:schemeClr>
                        </a:solidFill>
                      </a:endParaRPr>
                    </a:p>
                    <a:p>
                      <a:endParaRPr lang="ru-RU" dirty="0"/>
                    </a:p>
                  </a:txBody>
                  <a:tcPr>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smtClean="0">
                          <a:solidFill>
                            <a:schemeClr val="bg1">
                              <a:lumMod val="95000"/>
                              <a:lumOff val="5000"/>
                            </a:schemeClr>
                          </a:solidFill>
                        </a:rPr>
                        <a:t>%  от  числа  опрошенных</a:t>
                      </a:r>
                    </a:p>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smtClean="0">
                          <a:solidFill>
                            <a:schemeClr val="bg1">
                              <a:lumMod val="95000"/>
                              <a:lumOff val="5000"/>
                            </a:schemeClr>
                          </a:solidFill>
                        </a:rPr>
                        <a:t>2008</a:t>
                      </a:r>
                    </a:p>
                    <a:p>
                      <a:endParaRPr lang="ru-RU" dirty="0"/>
                    </a:p>
                  </a:txBody>
                  <a:tcPr>
                    <a:solidFill>
                      <a:schemeClr val="accent1">
                        <a:lumMod val="20000"/>
                        <a:lumOff val="80000"/>
                      </a:schemeClr>
                    </a:solidFill>
                  </a:tcPr>
                </a:tc>
              </a:tr>
              <a:tr h="350528">
                <a:tc>
                  <a:txBody>
                    <a:bodyPr/>
                    <a:lstStyle/>
                    <a:p>
                      <a:r>
                        <a:rPr lang="ru-RU" sz="1400" dirty="0" smtClean="0">
                          <a:solidFill>
                            <a:schemeClr val="bg1">
                              <a:lumMod val="95000"/>
                              <a:lumOff val="5000"/>
                            </a:schemeClr>
                          </a:solidFill>
                        </a:rPr>
                        <a:t>Определённо да/ скорее да</a:t>
                      </a:r>
                      <a:endParaRPr lang="ru-RU" sz="1400" dirty="0"/>
                    </a:p>
                  </a:txBody>
                  <a:tcPr>
                    <a:solidFill>
                      <a:schemeClr val="accent6">
                        <a:lumMod val="20000"/>
                        <a:lumOff val="80000"/>
                      </a:schemeClr>
                    </a:solidFill>
                  </a:tcPr>
                </a:tc>
                <a:tc>
                  <a:txBody>
                    <a:bodyPr/>
                    <a:lstStyle/>
                    <a:p>
                      <a:pPr algn="ctr"/>
                      <a:r>
                        <a:rPr lang="ru-RU" sz="1600" dirty="0" smtClean="0">
                          <a:solidFill>
                            <a:schemeClr val="bg1">
                              <a:lumMod val="95000"/>
                              <a:lumOff val="5000"/>
                            </a:schemeClr>
                          </a:solidFill>
                        </a:rPr>
                        <a:t>18</a:t>
                      </a:r>
                      <a:endParaRPr lang="ru-RU" sz="1600" dirty="0"/>
                    </a:p>
                  </a:txBody>
                  <a:tcPr>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smtClean="0">
                          <a:solidFill>
                            <a:schemeClr val="bg1">
                              <a:lumMod val="95000"/>
                              <a:lumOff val="5000"/>
                            </a:schemeClr>
                          </a:solidFill>
                        </a:rPr>
                        <a:t>23</a:t>
                      </a:r>
                    </a:p>
                    <a:p>
                      <a:pPr algn="ctr"/>
                      <a:endParaRPr lang="ru-RU" sz="1600" dirty="0"/>
                    </a:p>
                  </a:txBody>
                  <a:tcPr>
                    <a:solidFill>
                      <a:schemeClr val="accent6">
                        <a:lumMod val="20000"/>
                        <a:lumOff val="80000"/>
                      </a:schemeClr>
                    </a:solidFill>
                  </a:tcPr>
                </a:tc>
              </a:tr>
              <a:tr h="239663">
                <a:tc>
                  <a:txBody>
                    <a:bodyPr/>
                    <a:lstStyle/>
                    <a:p>
                      <a:r>
                        <a:rPr kumimoji="0" lang="ru-RU" sz="1400" kern="1200" dirty="0" smtClean="0">
                          <a:solidFill>
                            <a:schemeClr val="dk1"/>
                          </a:solidFill>
                          <a:latin typeface="+mn-lt"/>
                          <a:ea typeface="+mn-ea"/>
                          <a:cs typeface="+mn-cs"/>
                        </a:rPr>
                        <a:t>Ни да, ни нет</a:t>
                      </a:r>
                      <a:endParaRPr lang="ru-RU" sz="1400" dirty="0"/>
                    </a:p>
                  </a:txBody>
                  <a:tcPr>
                    <a:solidFill>
                      <a:schemeClr val="accent6">
                        <a:lumMod val="20000"/>
                        <a:lumOff val="80000"/>
                      </a:schemeClr>
                    </a:solidFill>
                  </a:tcPr>
                </a:tc>
                <a:tc>
                  <a:txBody>
                    <a:bodyPr/>
                    <a:lstStyle/>
                    <a:p>
                      <a:pPr algn="ctr"/>
                      <a:r>
                        <a:rPr lang="ru-RU" sz="1600" dirty="0" smtClean="0"/>
                        <a:t>20</a:t>
                      </a:r>
                      <a:endParaRPr lang="ru-RU" sz="1600" dirty="0"/>
                    </a:p>
                  </a:txBody>
                  <a:tcPr>
                    <a:solidFill>
                      <a:schemeClr val="accent6">
                        <a:lumMod val="20000"/>
                        <a:lumOff val="80000"/>
                      </a:schemeClr>
                    </a:solidFill>
                  </a:tcPr>
                </a:tc>
                <a:tc>
                  <a:txBody>
                    <a:bodyPr/>
                    <a:lstStyle/>
                    <a:p>
                      <a:pPr algn="ctr"/>
                      <a:r>
                        <a:rPr lang="ru-RU" sz="1600" dirty="0" smtClean="0"/>
                        <a:t>22</a:t>
                      </a:r>
                      <a:endParaRPr lang="ru-RU" sz="1600" dirty="0"/>
                    </a:p>
                  </a:txBody>
                  <a:tcPr>
                    <a:solidFill>
                      <a:schemeClr val="accent6">
                        <a:lumMod val="20000"/>
                        <a:lumOff val="80000"/>
                      </a:schemeClr>
                    </a:solidFill>
                  </a:tcPr>
                </a:tc>
              </a:tr>
              <a:tr h="239663">
                <a:tc>
                  <a:txBody>
                    <a:bodyPr/>
                    <a:lstStyle/>
                    <a:p>
                      <a:pPr>
                        <a:spcAft>
                          <a:spcPts val="0"/>
                        </a:spcAft>
                      </a:pPr>
                      <a:r>
                        <a:rPr lang="ru-RU" sz="1400" dirty="0">
                          <a:solidFill>
                            <a:srgbClr val="000000"/>
                          </a:solidFill>
                          <a:latin typeface="Times New Roman"/>
                          <a:ea typeface="Times New Roman"/>
                        </a:rPr>
                        <a:t>Скорее нет/ определённо нет</a:t>
                      </a:r>
                      <a:endParaRPr lang="ru-RU" sz="1200" dirty="0">
                        <a:solidFill>
                          <a:srgbClr val="000000"/>
                        </a:solidFill>
                        <a:latin typeface="Times New Roman"/>
                        <a:ea typeface="Times New Roman"/>
                      </a:endParaRPr>
                    </a:p>
                  </a:txBody>
                  <a:tcPr marL="68580" marR="68580" marT="0" marB="0">
                    <a:solidFill>
                      <a:schemeClr val="accent6">
                        <a:lumMod val="20000"/>
                        <a:lumOff val="80000"/>
                      </a:schemeClr>
                    </a:solidFill>
                  </a:tcPr>
                </a:tc>
                <a:tc>
                  <a:txBody>
                    <a:bodyPr/>
                    <a:lstStyle/>
                    <a:p>
                      <a:pPr algn="ctr"/>
                      <a:r>
                        <a:rPr lang="ru-RU" sz="1600" dirty="0" smtClean="0"/>
                        <a:t>50</a:t>
                      </a:r>
                      <a:endParaRPr lang="ru-RU" sz="1600" dirty="0"/>
                    </a:p>
                  </a:txBody>
                  <a:tcPr>
                    <a:solidFill>
                      <a:schemeClr val="accent6">
                        <a:lumMod val="20000"/>
                        <a:lumOff val="80000"/>
                      </a:schemeClr>
                    </a:solidFill>
                  </a:tcPr>
                </a:tc>
                <a:tc>
                  <a:txBody>
                    <a:bodyPr/>
                    <a:lstStyle/>
                    <a:p>
                      <a:pPr algn="ctr"/>
                      <a:r>
                        <a:rPr lang="ru-RU" sz="1600" dirty="0" smtClean="0"/>
                        <a:t>50</a:t>
                      </a:r>
                      <a:endParaRPr lang="ru-RU" sz="1600" dirty="0"/>
                    </a:p>
                  </a:txBody>
                  <a:tcPr>
                    <a:solidFill>
                      <a:schemeClr val="accent6">
                        <a:lumMod val="20000"/>
                        <a:lumOff val="80000"/>
                      </a:schemeClr>
                    </a:solidFill>
                  </a:tcPr>
                </a:tc>
              </a:tr>
              <a:tr h="239663">
                <a:tc>
                  <a:txBody>
                    <a:bodyPr/>
                    <a:lstStyle/>
                    <a:p>
                      <a:pPr>
                        <a:spcAft>
                          <a:spcPts val="0"/>
                        </a:spcAft>
                      </a:pPr>
                      <a:r>
                        <a:rPr lang="ru-RU" sz="1400" dirty="0">
                          <a:solidFill>
                            <a:srgbClr val="000000"/>
                          </a:solidFill>
                          <a:latin typeface="Times New Roman"/>
                          <a:ea typeface="Times New Roman"/>
                        </a:rPr>
                        <a:t>Затруднились ответить</a:t>
                      </a:r>
                      <a:endParaRPr lang="ru-RU" sz="1200" dirty="0">
                        <a:solidFill>
                          <a:srgbClr val="000000"/>
                        </a:solidFill>
                        <a:latin typeface="Times New Roman"/>
                        <a:ea typeface="Times New Roman"/>
                      </a:endParaRPr>
                    </a:p>
                  </a:txBody>
                  <a:tcPr marL="68580" marR="68580" marT="0" marB="0">
                    <a:solidFill>
                      <a:schemeClr val="accent6">
                        <a:lumMod val="20000"/>
                        <a:lumOff val="80000"/>
                      </a:schemeClr>
                    </a:solidFill>
                  </a:tcPr>
                </a:tc>
                <a:tc>
                  <a:txBody>
                    <a:bodyPr/>
                    <a:lstStyle/>
                    <a:p>
                      <a:pPr algn="ctr"/>
                      <a:r>
                        <a:rPr lang="ru-RU" sz="1600" dirty="0" smtClean="0"/>
                        <a:t>7</a:t>
                      </a:r>
                      <a:endParaRPr lang="ru-RU" sz="1600" dirty="0"/>
                    </a:p>
                  </a:txBody>
                  <a:tcPr>
                    <a:solidFill>
                      <a:schemeClr val="accent6">
                        <a:lumMod val="20000"/>
                        <a:lumOff val="80000"/>
                      </a:schemeClr>
                    </a:solidFill>
                  </a:tcPr>
                </a:tc>
                <a:tc>
                  <a:txBody>
                    <a:bodyPr/>
                    <a:lstStyle/>
                    <a:p>
                      <a:r>
                        <a:rPr lang="ru-RU" sz="1600" dirty="0" smtClean="0"/>
                        <a:t>10</a:t>
                      </a:r>
                      <a:endParaRPr lang="ru-RU" sz="1600" dirty="0"/>
                    </a:p>
                  </a:txBody>
                  <a:tcPr>
                    <a:solidFill>
                      <a:schemeClr val="accent6">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715147"/>
          </a:xfrm>
          <a:solidFill>
            <a:schemeClr val="accent3">
              <a:lumMod val="40000"/>
              <a:lumOff val="60000"/>
            </a:schemeClr>
          </a:solidFill>
        </p:spPr>
        <p:txBody>
          <a:bodyPr>
            <a:normAutofit/>
          </a:bodyPr>
          <a:lstStyle/>
          <a:p>
            <a:r>
              <a:rPr lang="ru-RU" b="1" dirty="0" smtClean="0"/>
              <a:t/>
            </a:r>
            <a:br>
              <a:rPr lang="ru-RU" b="1" dirty="0" smtClean="0"/>
            </a:br>
            <a:r>
              <a:rPr lang="ru-RU" dirty="0" smtClean="0"/>
              <a:t> </a:t>
            </a:r>
            <a:r>
              <a:rPr lang="ru-RU" sz="3200" b="1" dirty="0" smtClean="0"/>
              <a:t>C7 </a:t>
            </a:r>
            <a:r>
              <a:rPr lang="ru-RU" sz="3100" b="1" dirty="0" smtClean="0">
                <a:solidFill>
                  <a:schemeClr val="accent4">
                    <a:lumMod val="50000"/>
                  </a:schemeClr>
                </a:solidFill>
              </a:rPr>
              <a:t>По данным ООН, в мире около 113 </a:t>
            </a:r>
            <a:r>
              <a:rPr lang="ru-RU" sz="3100" b="1" dirty="0" err="1" smtClean="0">
                <a:solidFill>
                  <a:schemeClr val="accent4">
                    <a:lumMod val="50000"/>
                  </a:schemeClr>
                </a:solidFill>
              </a:rPr>
              <a:t>млн</a:t>
            </a:r>
            <a:r>
              <a:rPr lang="ru-RU" sz="3100" b="1" dirty="0" smtClean="0">
                <a:solidFill>
                  <a:schemeClr val="accent4">
                    <a:lumMod val="50000"/>
                  </a:schemeClr>
                </a:solidFill>
              </a:rPr>
              <a:t> детей по тем или иным причинам не посещают школу. 97% (около 110 </a:t>
            </a:r>
            <a:r>
              <a:rPr lang="ru-RU" sz="3100" b="1" dirty="0" err="1" smtClean="0">
                <a:solidFill>
                  <a:schemeClr val="accent4">
                    <a:lumMod val="50000"/>
                  </a:schemeClr>
                </a:solidFill>
              </a:rPr>
              <a:t>млн</a:t>
            </a:r>
            <a:r>
              <a:rPr lang="ru-RU" sz="3100" b="1" dirty="0" smtClean="0">
                <a:solidFill>
                  <a:schemeClr val="accent4">
                    <a:lumMod val="50000"/>
                  </a:schemeClr>
                </a:solidFill>
              </a:rPr>
              <a:t> человек) из них проживают в странах «третьего мира»: 48,5 </a:t>
            </a:r>
            <a:r>
              <a:rPr lang="ru-RU" sz="3100" b="1" dirty="0" err="1" smtClean="0">
                <a:solidFill>
                  <a:schemeClr val="accent4">
                    <a:lumMod val="50000"/>
                  </a:schemeClr>
                </a:solidFill>
              </a:rPr>
              <a:t>млн</a:t>
            </a:r>
            <a:r>
              <a:rPr lang="ru-RU" sz="3100" b="1" dirty="0" smtClean="0">
                <a:solidFill>
                  <a:schemeClr val="accent4">
                    <a:lumMod val="50000"/>
                  </a:schemeClr>
                </a:solidFill>
              </a:rPr>
              <a:t> человек – в странах Южной и Юго-Восточной Азии; 42,3 </a:t>
            </a:r>
            <a:r>
              <a:rPr lang="ru-RU" sz="3100" b="1" dirty="0" err="1" smtClean="0">
                <a:solidFill>
                  <a:schemeClr val="accent4">
                    <a:lumMod val="50000"/>
                  </a:schemeClr>
                </a:solidFill>
              </a:rPr>
              <a:t>млн</a:t>
            </a:r>
            <a:r>
              <a:rPr lang="ru-RU" sz="3100" b="1" dirty="0" smtClean="0">
                <a:solidFill>
                  <a:schemeClr val="accent4">
                    <a:lumMod val="50000"/>
                  </a:schemeClr>
                </a:solidFill>
              </a:rPr>
              <a:t> человек – в странах Африки. Сделайте </a:t>
            </a:r>
            <a:r>
              <a:rPr lang="ru-RU" sz="3100" b="1" u="sng" dirty="0" smtClean="0">
                <a:solidFill>
                  <a:srgbClr val="FF0000"/>
                </a:solidFill>
              </a:rPr>
              <a:t>два вывода </a:t>
            </a:r>
            <a:r>
              <a:rPr lang="ru-RU" sz="3100" b="1" dirty="0" smtClean="0">
                <a:solidFill>
                  <a:schemeClr val="accent4">
                    <a:lumMod val="50000"/>
                  </a:schemeClr>
                </a:solidFill>
              </a:rPr>
              <a:t>на основе анализа приведённых данных. Опираясь на обществоведческие данные, материалы СМИ, укажите </a:t>
            </a:r>
            <a:r>
              <a:rPr lang="ru-RU" sz="3100" b="1" u="sng" dirty="0" smtClean="0">
                <a:solidFill>
                  <a:srgbClr val="FF0000"/>
                </a:solidFill>
              </a:rPr>
              <a:t>одну из возможных причин </a:t>
            </a:r>
            <a:r>
              <a:rPr lang="ru-RU" sz="3100" b="1" dirty="0" smtClean="0">
                <a:solidFill>
                  <a:schemeClr val="accent4">
                    <a:lumMod val="50000"/>
                  </a:schemeClr>
                </a:solidFill>
              </a:rPr>
              <a:t>того, что именно страны этих регионов лидируют по численности детей, не посещающих школу.</a:t>
            </a:r>
            <a:br>
              <a:rPr lang="ru-RU" sz="3100" b="1" dirty="0" smtClean="0">
                <a:solidFill>
                  <a:schemeClr val="accent4">
                    <a:lumMod val="50000"/>
                  </a:schemeClr>
                </a:solidFill>
              </a:rPr>
            </a:br>
            <a:endParaRPr lang="ru-RU" sz="3100" b="1" dirty="0">
              <a:solidFill>
                <a:schemeClr val="accent4">
                  <a:lumMod val="50000"/>
                </a:schemeClr>
              </a:solidFill>
            </a:endParaRPr>
          </a:p>
        </p:txBody>
      </p:sp>
      <p:sp>
        <p:nvSpPr>
          <p:cNvPr id="3" name="Подзаголовок 2"/>
          <p:cNvSpPr>
            <a:spLocks noGrp="1"/>
          </p:cNvSpPr>
          <p:nvPr>
            <p:ph type="subTitle" idx="1"/>
          </p:nvPr>
        </p:nvSpPr>
        <p:spPr>
          <a:xfrm flipV="1">
            <a:off x="1371600" y="5638800"/>
            <a:ext cx="6400800" cy="504844"/>
          </a:xfrm>
        </p:spPr>
        <p:txBody>
          <a:bodyPr>
            <a:normAutofit fontScale="92500" lnSpcReduction="10000"/>
          </a:bodyPr>
          <a:lstStyle/>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142844" y="214290"/>
            <a:ext cx="8786874" cy="6500858"/>
          </a:xfrm>
          <a:blipFill>
            <a:blip r:embed="rId2" cstate="print"/>
            <a:tile tx="0" ty="0" sx="100000" sy="100000" flip="none" algn="tl"/>
          </a:blipFill>
        </p:spPr>
        <p:txBody>
          <a:bodyPr>
            <a:normAutofit fontScale="25000" lnSpcReduction="20000"/>
          </a:bodyPr>
          <a:lstStyle/>
          <a:p>
            <a:r>
              <a:rPr lang="ru-RU" sz="6400" b="1" dirty="0" smtClean="0">
                <a:latin typeface="Constantia" pitchFamily="18" charset="0"/>
              </a:rPr>
              <a:t>Содержание верного ответа и указания по оцениванию </a:t>
            </a:r>
            <a:r>
              <a:rPr lang="ru-RU" sz="6400" dirty="0" smtClean="0">
                <a:latin typeface="Constantia" pitchFamily="18" charset="0"/>
              </a:rPr>
              <a:t>(допускаются иные формулировки ответа, не искажающие его смысла)</a:t>
            </a:r>
          </a:p>
          <a:p>
            <a:r>
              <a:rPr lang="ru-RU" sz="6400" b="1" dirty="0" smtClean="0">
                <a:latin typeface="Constantia" pitchFamily="18" charset="0"/>
              </a:rPr>
              <a:t>Баллы</a:t>
            </a:r>
            <a:endParaRPr lang="ru-RU" sz="6400" dirty="0" smtClean="0">
              <a:latin typeface="Constantia" pitchFamily="18" charset="0"/>
            </a:endParaRPr>
          </a:p>
          <a:p>
            <a:r>
              <a:rPr lang="ru-RU" sz="6400" dirty="0" smtClean="0">
                <a:latin typeface="Constantia" pitchFamily="18" charset="0"/>
              </a:rPr>
              <a:t>В правильном ответе должны быть следующие </a:t>
            </a:r>
            <a:r>
              <a:rPr lang="ru-RU" sz="6400" b="1" u="sng" dirty="0" smtClean="0">
                <a:latin typeface="Constantia" pitchFamily="18" charset="0"/>
              </a:rPr>
              <a:t>элементы</a:t>
            </a:r>
            <a:r>
              <a:rPr lang="ru-RU" sz="6400" b="1" dirty="0" smtClean="0">
                <a:latin typeface="Constantia" pitchFamily="18" charset="0"/>
              </a:rPr>
              <a:t>:</a:t>
            </a:r>
          </a:p>
          <a:p>
            <a:pPr lvl="0"/>
            <a:r>
              <a:rPr lang="ru-RU" sz="7200" b="1" u="sng" dirty="0" smtClean="0">
                <a:latin typeface="Constantia" pitchFamily="18" charset="0"/>
              </a:rPr>
              <a:t>выводы, например:</a:t>
            </a:r>
          </a:p>
          <a:p>
            <a:pPr lvl="0"/>
            <a:r>
              <a:rPr lang="ru-RU" sz="6400" dirty="0" smtClean="0">
                <a:latin typeface="Constantia" pitchFamily="18" charset="0"/>
              </a:rPr>
              <a:t>Южные и Юго-Восточные страны лидируют по числу детей, не посещающих школу;</a:t>
            </a:r>
          </a:p>
          <a:p>
            <a:pPr lvl="0"/>
            <a:r>
              <a:rPr lang="ru-RU" sz="6400" dirty="0" smtClean="0">
                <a:latin typeface="Constantia" pitchFamily="18" charset="0"/>
              </a:rPr>
              <a:t>уровень образованности населения «третьего мира» ниже, чем в странах Запада;</a:t>
            </a:r>
          </a:p>
          <a:p>
            <a:pPr lvl="0"/>
            <a:r>
              <a:rPr lang="ru-RU" sz="7200" b="1" u="sng" dirty="0" smtClean="0">
                <a:latin typeface="Constantia" pitchFamily="18" charset="0"/>
              </a:rPr>
              <a:t>возможная причина, допустим:</a:t>
            </a:r>
          </a:p>
          <a:p>
            <a:pPr lvl="0"/>
            <a:r>
              <a:rPr lang="ru-RU" sz="6400" dirty="0" smtClean="0">
                <a:latin typeface="Constantia" pitchFamily="18" charset="0"/>
              </a:rPr>
              <a:t>низкий уровень экономического развития не позволяет государству создать и содержать развитую систему образовательных учреждений;</a:t>
            </a:r>
          </a:p>
          <a:p>
            <a:pPr lvl="0"/>
            <a:r>
              <a:rPr lang="ru-RU" sz="6400" dirty="0" smtClean="0">
                <a:latin typeface="Constantia" pitchFamily="18" charset="0"/>
              </a:rPr>
              <a:t>значительная часть населения этих стран недооценивает значение образования в современную эпоху и предпочитает школе для своих детей их раннее приобщение к труду.</a:t>
            </a:r>
          </a:p>
          <a:p>
            <a:r>
              <a:rPr lang="ru-RU" sz="6400" dirty="0" smtClean="0">
                <a:latin typeface="Constantia" pitchFamily="18" charset="0"/>
              </a:rPr>
              <a:t>Могут быть сделаны другие обоснованные выводы и указаны иные причины.</a:t>
            </a:r>
          </a:p>
          <a:p>
            <a:r>
              <a:rPr lang="ru-RU" sz="6400" dirty="0" smtClean="0">
                <a:latin typeface="Constantia" pitchFamily="18" charset="0"/>
              </a:rPr>
              <a:t> </a:t>
            </a:r>
          </a:p>
          <a:p>
            <a:r>
              <a:rPr lang="ru-RU" sz="6400" dirty="0" smtClean="0">
                <a:latin typeface="Constantia" pitchFamily="18" charset="0"/>
              </a:rPr>
              <a:t>Сделаны два вывода, указана причина.                                          3</a:t>
            </a:r>
          </a:p>
          <a:p>
            <a:endParaRPr lang="ru-RU" sz="6400" dirty="0" smtClean="0">
              <a:latin typeface="Constantia" pitchFamily="18" charset="0"/>
            </a:endParaRPr>
          </a:p>
          <a:p>
            <a:r>
              <a:rPr lang="ru-RU" sz="6400" dirty="0" smtClean="0">
                <a:latin typeface="Constantia" pitchFamily="18" charset="0"/>
              </a:rPr>
              <a:t>Сделан один вывод, указана причина.                                            2</a:t>
            </a:r>
          </a:p>
          <a:p>
            <a:endParaRPr lang="ru-RU" sz="6400" dirty="0" smtClean="0">
              <a:latin typeface="Constantia" pitchFamily="18" charset="0"/>
            </a:endParaRPr>
          </a:p>
          <a:p>
            <a:r>
              <a:rPr lang="ru-RU" sz="6400" dirty="0" smtClean="0">
                <a:latin typeface="Constantia" pitchFamily="18" charset="0"/>
              </a:rPr>
              <a:t>Сделаны только два вывода.</a:t>
            </a:r>
          </a:p>
          <a:p>
            <a:r>
              <a:rPr lang="ru-RU" sz="6400" dirty="0" smtClean="0">
                <a:latin typeface="Constantia" pitchFamily="18" charset="0"/>
              </a:rPr>
              <a:t>ИЛИ Указана одна причина.                                                               1</a:t>
            </a:r>
          </a:p>
          <a:p>
            <a:endParaRPr lang="ru-RU" sz="6400" dirty="0" smtClean="0">
              <a:latin typeface="Constantia" pitchFamily="18" charset="0"/>
            </a:endParaRPr>
          </a:p>
          <a:p>
            <a:r>
              <a:rPr lang="ru-RU" sz="6400" dirty="0" smtClean="0">
                <a:latin typeface="Constantia" pitchFamily="18" charset="0"/>
              </a:rPr>
              <a:t>Сделан только один вывод.</a:t>
            </a:r>
          </a:p>
          <a:p>
            <a:r>
              <a:rPr lang="ru-RU" sz="6400" dirty="0" smtClean="0">
                <a:latin typeface="Constantia" pitchFamily="18" charset="0"/>
              </a:rPr>
              <a:t>ИЛИ Ответ неправильный.                                                                  0</a:t>
            </a:r>
          </a:p>
          <a:p>
            <a:endParaRPr lang="ru-RU" sz="6400" dirty="0" smtClean="0">
              <a:latin typeface="Constantia" pitchFamily="18" charset="0"/>
            </a:endParaRPr>
          </a:p>
          <a:p>
            <a:r>
              <a:rPr lang="ru-RU" sz="6400" i="1" dirty="0" smtClean="0">
                <a:latin typeface="Constantia" pitchFamily="18" charset="0"/>
              </a:rPr>
              <a:t>                                                                                               Максимальный балл                  3</a:t>
            </a:r>
            <a:endParaRPr lang="ru-RU" sz="6400" dirty="0" smtClean="0">
              <a:latin typeface="Constantia" pitchFamily="18" charset="0"/>
            </a:endParaRPr>
          </a:p>
          <a:p>
            <a:endParaRPr lang="ru-RU" sz="6400" dirty="0" smtClean="0"/>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043890" cy="1500174"/>
          </a:xfrm>
        </p:spPr>
        <p:txBody>
          <a:bodyPr>
            <a:noAutofit/>
          </a:bodyPr>
          <a:lstStyle/>
          <a:p>
            <a:pPr algn="ctr"/>
            <a:r>
              <a:rPr lang="ru-RU" sz="3600" b="1" dirty="0" smtClean="0">
                <a:solidFill>
                  <a:srgbClr val="FF0000"/>
                </a:solidFill>
              </a:rPr>
              <a:t/>
            </a:r>
            <a:br>
              <a:rPr lang="ru-RU" sz="3600" b="1" dirty="0" smtClean="0">
                <a:solidFill>
                  <a:srgbClr val="FF0000"/>
                </a:solidFill>
              </a:rPr>
            </a:br>
            <a:r>
              <a:rPr lang="ru-RU" sz="3600" b="1" u="sng" dirty="0" smtClean="0">
                <a:solidFill>
                  <a:srgbClr val="FF0000"/>
                </a:solidFill>
              </a:rPr>
              <a:t>Функции образования: </a:t>
            </a:r>
            <a:r>
              <a:rPr lang="ru-RU" sz="3600" u="sng" dirty="0" smtClean="0">
                <a:solidFill>
                  <a:srgbClr val="FF0000"/>
                </a:solidFill>
              </a:rPr>
              <a:t/>
            </a:r>
            <a:br>
              <a:rPr lang="ru-RU" sz="3600" u="sng" dirty="0" smtClean="0">
                <a:solidFill>
                  <a:srgbClr val="FF0000"/>
                </a:solidFill>
              </a:rPr>
            </a:br>
            <a:endParaRPr lang="ru-RU" sz="3600" u="sng" dirty="0">
              <a:solidFill>
                <a:srgbClr val="FF0000"/>
              </a:solidFill>
            </a:endParaRPr>
          </a:p>
        </p:txBody>
      </p:sp>
      <p:sp>
        <p:nvSpPr>
          <p:cNvPr id="3" name="Содержимое 2"/>
          <p:cNvSpPr>
            <a:spLocks noGrp="1"/>
          </p:cNvSpPr>
          <p:nvPr>
            <p:ph sz="quarter" idx="1"/>
          </p:nvPr>
        </p:nvSpPr>
        <p:spPr>
          <a:xfrm>
            <a:off x="214282" y="1142984"/>
            <a:ext cx="8572560" cy="5572163"/>
          </a:xfrm>
          <a:blipFill>
            <a:blip r:embed="rId2" cstate="print"/>
            <a:tile tx="0" ty="0" sx="100000" sy="100000" flip="none" algn="tl"/>
          </a:blipFill>
        </p:spPr>
        <p:txBody>
          <a:bodyPr>
            <a:normAutofit/>
          </a:bodyPr>
          <a:lstStyle/>
          <a:p>
            <a:pPr lvl="0"/>
            <a:r>
              <a:rPr lang="ru-RU" sz="3600" dirty="0" smtClean="0">
                <a:latin typeface="Cambria Math" pitchFamily="18" charset="0"/>
                <a:ea typeface="Cambria Math" pitchFamily="18" charset="0"/>
              </a:rPr>
              <a:t>1.</a:t>
            </a:r>
            <a:r>
              <a:rPr lang="ru-RU" sz="3600" b="1" dirty="0" smtClean="0">
                <a:latin typeface="Cambria Math" pitchFamily="18" charset="0"/>
                <a:ea typeface="Cambria Math" pitchFamily="18" charset="0"/>
              </a:rPr>
              <a:t>Экономическая </a:t>
            </a:r>
            <a:r>
              <a:rPr lang="ru-RU" sz="3600" dirty="0" smtClean="0">
                <a:latin typeface="Cambria Math" pitchFamily="18" charset="0"/>
                <a:ea typeface="Cambria Math" pitchFamily="18" charset="0"/>
              </a:rPr>
              <a:t>(формирование социально-профессиональной структуры общества); </a:t>
            </a:r>
          </a:p>
          <a:p>
            <a:pPr lvl="0"/>
            <a:r>
              <a:rPr lang="ru-RU" sz="3600" dirty="0" smtClean="0">
                <a:latin typeface="Cambria Math" pitchFamily="18" charset="0"/>
                <a:ea typeface="Cambria Math" pitchFamily="18" charset="0"/>
              </a:rPr>
              <a:t>2.</a:t>
            </a:r>
            <a:r>
              <a:rPr lang="ru-RU" sz="3600" b="1" dirty="0" smtClean="0">
                <a:latin typeface="Cambria Math" pitchFamily="18" charset="0"/>
                <a:ea typeface="Cambria Math" pitchFamily="18" charset="0"/>
              </a:rPr>
              <a:t>Социальная </a:t>
            </a:r>
            <a:r>
              <a:rPr lang="ru-RU" sz="3600" dirty="0" smtClean="0">
                <a:latin typeface="Cambria Math" pitchFamily="18" charset="0"/>
                <a:ea typeface="Cambria Math" pitchFamily="18" charset="0"/>
              </a:rPr>
              <a:t>(осуществление социализации личности (социальная функция); </a:t>
            </a:r>
          </a:p>
          <a:p>
            <a:pPr lvl="0"/>
            <a:r>
              <a:rPr lang="ru-RU" sz="3600" dirty="0" smtClean="0">
                <a:latin typeface="Cambria Math" pitchFamily="18" charset="0"/>
                <a:ea typeface="Cambria Math" pitchFamily="18" charset="0"/>
              </a:rPr>
              <a:t>3.</a:t>
            </a:r>
            <a:r>
              <a:rPr lang="ru-RU" sz="3600" b="1" dirty="0" smtClean="0">
                <a:latin typeface="Cambria Math" pitchFamily="18" charset="0"/>
                <a:ea typeface="Cambria Math" pitchFamily="18" charset="0"/>
              </a:rPr>
              <a:t>Культурная </a:t>
            </a:r>
            <a:r>
              <a:rPr lang="ru-RU" sz="3600" dirty="0" smtClean="0">
                <a:latin typeface="Cambria Math" pitchFamily="18" charset="0"/>
                <a:ea typeface="Cambria Math" pitchFamily="18" charset="0"/>
              </a:rPr>
              <a:t>(использование ранее накопленной культуры в целях воспитания индивида).</a:t>
            </a:r>
          </a:p>
          <a:p>
            <a:endParaRPr lang="ru-RU" dirty="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theme1.xml><?xml version="1.0" encoding="utf-8"?>
<a:theme xmlns:a="http://schemas.openxmlformats.org/drawingml/2006/main" name="Тема Office">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Литейная">
  <a:themeElements>
    <a:clrScheme name="Другая 2">
      <a:dk1>
        <a:sysClr val="windowText" lastClr="000000"/>
      </a:dk1>
      <a:lt1>
        <a:sysClr val="window" lastClr="FFFFFF"/>
      </a:lt1>
      <a:dk2>
        <a:srgbClr val="4E3B30"/>
      </a:dk2>
      <a:lt2>
        <a:srgbClr val="FCECD5"/>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3.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4.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6.xml><?xml version="1.0" encoding="utf-8"?>
<a:theme xmlns:a="http://schemas.openxmlformats.org/drawingml/2006/main" name="1_Тема Office">
  <a:themeElements>
    <a:clrScheme name="Другая 1">
      <a:dk1>
        <a:sysClr val="windowText" lastClr="000000"/>
      </a:dk1>
      <a:lt1>
        <a:sysClr val="window" lastClr="FFFFFF"/>
      </a:lt1>
      <a:dk2>
        <a:srgbClr val="1F497D"/>
      </a:dk2>
      <a:lt2>
        <a:srgbClr val="FFFF00"/>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396</TotalTime>
  <Words>784</Words>
  <Application>Microsoft Office PowerPoint</Application>
  <PresentationFormat>Экран (4:3)</PresentationFormat>
  <Paragraphs>122</Paragraphs>
  <Slides>14</Slides>
  <Notes>1</Notes>
  <HiddenSlides>0</HiddenSlides>
  <MMClips>0</MMClips>
  <ScaleCrop>false</ScaleCrop>
  <HeadingPairs>
    <vt:vector size="4" baseType="variant">
      <vt:variant>
        <vt:lpstr>Тема</vt:lpstr>
      </vt:variant>
      <vt:variant>
        <vt:i4>6</vt:i4>
      </vt:variant>
      <vt:variant>
        <vt:lpstr>Заголовки слайдов</vt:lpstr>
      </vt:variant>
      <vt:variant>
        <vt:i4>14</vt:i4>
      </vt:variant>
    </vt:vector>
  </HeadingPairs>
  <TitlesOfParts>
    <vt:vector size="20" baseType="lpstr">
      <vt:lpstr>Тема Office</vt:lpstr>
      <vt:lpstr>Литейная</vt:lpstr>
      <vt:lpstr>Аспект</vt:lpstr>
      <vt:lpstr>Эркер</vt:lpstr>
      <vt:lpstr>Трек</vt:lpstr>
      <vt:lpstr>1_Тема Office</vt:lpstr>
      <vt:lpstr>                                                                                                                   </vt:lpstr>
      <vt:lpstr> Образование   </vt:lpstr>
      <vt:lpstr>Слайд 3</vt:lpstr>
      <vt:lpstr>Слайд 4</vt:lpstr>
      <vt:lpstr>Слайд 5</vt:lpstr>
      <vt:lpstr>Слайд 6</vt:lpstr>
      <vt:lpstr>  C7 По данным ООН, в мире около 113 млн детей по тем или иным причинам не посещают школу. 97% (около 110 млн человек) из них проживают в странах «третьего мира»: 48,5 млн человек – в странах Южной и Юго-Восточной Азии; 42,3 млн человек – в странах Африки. Сделайте два вывода на основе анализа приведённых данных. Опираясь на обществоведческие данные, материалы СМИ, укажите одну из возможных причин того, что именно страны этих регионов лидируют по численности детей, не посещающих школу. </vt:lpstr>
      <vt:lpstr>Слайд 8</vt:lpstr>
      <vt:lpstr> Функции образования:  </vt:lpstr>
      <vt:lpstr>Слайд 10</vt:lpstr>
      <vt:lpstr>Сеть образовательных учреждений в России: </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C7 По данным ООН, в мире около 113 млн детей по тем или иным причинам не посещают школу. 97% (около 110 млн человек) из них проживают в странах «третьего мира»: 48,5 млн человек – в странах Южной и Юго-Восточной Азии; 42,3 млн человек – в странах Африки. Сделайте два вывода на основе анализа приведённых данных. Опираясь на обществоведческие данные, материалы СМИ, укажите одну из возможных причин того, что именно страны этих регионов лидируют по численности детей, не посещающих школу.</dc:title>
  <dc:creator>школа</dc:creator>
  <cp:lastModifiedBy>ISR05DAGM2245048</cp:lastModifiedBy>
  <cp:revision>46</cp:revision>
  <dcterms:modified xsi:type="dcterms:W3CDTF">2019-11-29T21:53:57Z</dcterms:modified>
</cp:coreProperties>
</file>